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aleway"/>
      <p:regular r:id="rId30"/>
      <p:bold r:id="rId31"/>
      <p:italic r:id="rId32"/>
      <p:boldItalic r:id="rId33"/>
    </p:embeddedFont>
    <p:embeddedFont>
      <p:font typeface="Lato"/>
      <p:regular r:id="rId34"/>
      <p:bold r:id="rId35"/>
      <p:italic r:id="rId36"/>
      <p:boldItalic r:id="rId37"/>
    </p:embeddedFont>
    <p:embeddedFont>
      <p:font typeface="Open Sans"/>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italic.fntdata"/><Relationship Id="rId20" Type="http://schemas.openxmlformats.org/officeDocument/2006/relationships/slide" Target="slides/slide15.xml"/><Relationship Id="rId41" Type="http://schemas.openxmlformats.org/officeDocument/2006/relationships/font" Target="fonts/OpenSans-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bold.fntdata"/><Relationship Id="rId30" Type="http://schemas.openxmlformats.org/officeDocument/2006/relationships/font" Target="fonts/Raleway-regular.fntdata"/><Relationship Id="rId11" Type="http://schemas.openxmlformats.org/officeDocument/2006/relationships/slide" Target="slides/slide6.xml"/><Relationship Id="rId33" Type="http://schemas.openxmlformats.org/officeDocument/2006/relationships/font" Target="fonts/Raleway-boldItalic.fntdata"/><Relationship Id="rId10" Type="http://schemas.openxmlformats.org/officeDocument/2006/relationships/slide" Target="slides/slide5.xml"/><Relationship Id="rId32" Type="http://schemas.openxmlformats.org/officeDocument/2006/relationships/font" Target="fonts/Raleway-italic.fntdata"/><Relationship Id="rId13" Type="http://schemas.openxmlformats.org/officeDocument/2006/relationships/slide" Target="slides/slide8.xml"/><Relationship Id="rId35" Type="http://schemas.openxmlformats.org/officeDocument/2006/relationships/font" Target="fonts/Lato-bold.fntdata"/><Relationship Id="rId12" Type="http://schemas.openxmlformats.org/officeDocument/2006/relationships/slide" Target="slides/slide7.xml"/><Relationship Id="rId34" Type="http://schemas.openxmlformats.org/officeDocument/2006/relationships/font" Target="fonts/Lato-regular.fntdata"/><Relationship Id="rId15" Type="http://schemas.openxmlformats.org/officeDocument/2006/relationships/slide" Target="slides/slide10.xml"/><Relationship Id="rId37" Type="http://schemas.openxmlformats.org/officeDocument/2006/relationships/font" Target="fonts/Lato-boldItalic.fntdata"/><Relationship Id="rId14" Type="http://schemas.openxmlformats.org/officeDocument/2006/relationships/slide" Target="slides/slide9.xml"/><Relationship Id="rId36" Type="http://schemas.openxmlformats.org/officeDocument/2006/relationships/font" Target="fonts/Lato-italic.fntdata"/><Relationship Id="rId17" Type="http://schemas.openxmlformats.org/officeDocument/2006/relationships/slide" Target="slides/slide12.xml"/><Relationship Id="rId39" Type="http://schemas.openxmlformats.org/officeDocument/2006/relationships/font" Target="fonts/OpenSans-bold.fntdata"/><Relationship Id="rId16" Type="http://schemas.openxmlformats.org/officeDocument/2006/relationships/slide" Target="slides/slide11.xml"/><Relationship Id="rId38" Type="http://schemas.openxmlformats.org/officeDocument/2006/relationships/font" Target="fonts/OpenSans-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cb9a0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b9a0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730be0659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730be0659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729a886e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729a886e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d251bb473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d251bb47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7291d5bce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7291d5bc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d5b15f0a3_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d5b15f0a3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d251bb473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d251bb473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e965474a9_3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e965474a9_3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723630543_5_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23630543_5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5e750e83e7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5e750e83e7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d814cf7d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d814cf7d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000">
                <a:solidFill>
                  <a:schemeClr val="dk2"/>
                </a:solidFill>
                <a:highlight>
                  <a:srgbClr val="FFFFFF"/>
                </a:highlight>
                <a:latin typeface="Open Sans"/>
                <a:ea typeface="Open Sans"/>
                <a:cs typeface="Open Sans"/>
                <a:sym typeface="Open Sans"/>
              </a:rPr>
              <a:t>Acting as an expert on new media art, explain/sell a work that we've either discussed in class (or one that you choose from your own research) to someone who isn't aware of the work, doesn't know the artist, or just doesn't "get" new media. Another approach you can take is presenting a case to an art museum/institution as to why they should preserve this particular example of new media art.</a:t>
            </a:r>
            <a:endParaRPr sz="1000">
              <a:solidFill>
                <a:schemeClr val="dk2"/>
              </a:solidFill>
              <a:highlight>
                <a:srgbClr val="FFFFFF"/>
              </a:highlight>
              <a:latin typeface="Open Sans"/>
              <a:ea typeface="Open Sans"/>
              <a:cs typeface="Open Sans"/>
              <a:sym typeface="Open Sans"/>
            </a:endParaRPr>
          </a:p>
          <a:p>
            <a:pPr indent="0" lvl="0" marL="0" rtl="0" algn="l">
              <a:spcBef>
                <a:spcPts val="0"/>
              </a:spcBef>
              <a:spcAft>
                <a:spcPts val="0"/>
              </a:spcAft>
              <a:buClr>
                <a:schemeClr val="dk2"/>
              </a:buClr>
              <a:buSzPts val="1100"/>
              <a:buFont typeface="Arial"/>
              <a:buNone/>
            </a:pPr>
            <a:r>
              <a:t/>
            </a:r>
            <a:endParaRPr>
              <a:solidFill>
                <a:schemeClr val="dk2"/>
              </a:solidFill>
            </a:endParaRPr>
          </a:p>
          <a:p>
            <a:pPr indent="0" lvl="0" marL="0" rtl="0" algn="l">
              <a:spcBef>
                <a:spcPts val="0"/>
              </a:spcBef>
              <a:spcAft>
                <a:spcPts val="0"/>
              </a:spcAft>
              <a:buNone/>
            </a:pPr>
            <a:r>
              <a:rPr lang="en" sz="1000">
                <a:solidFill>
                  <a:schemeClr val="dk2"/>
                </a:solidFill>
                <a:highlight>
                  <a:srgbClr val="FFFFFF"/>
                </a:highlight>
                <a:latin typeface="Open Sans"/>
                <a:ea typeface="Open Sans"/>
                <a:cs typeface="Open Sans"/>
                <a:sym typeface="Open Sans"/>
              </a:rPr>
              <a:t>In at least 10 slides, convince this person/museum on why the work is art, why it is valuable, and why it i</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723630543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72363054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cb9a0b074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cb9a0b074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5e7cd0abd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5e7cd0abd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7291d5bce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7291d5bce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7291d5bce3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7291d5bce3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7291d5bce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7291d5bce3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730be0659b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730be0659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730be0659b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730be0659b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000">
                <a:solidFill>
                  <a:schemeClr val="dk2"/>
                </a:solidFill>
                <a:highlight>
                  <a:srgbClr val="FFFFFF"/>
                </a:highlight>
                <a:latin typeface="Open Sans"/>
                <a:ea typeface="Open Sans"/>
                <a:cs typeface="Open Sans"/>
                <a:sym typeface="Open Sans"/>
              </a:rPr>
              <a:t>Acting as an expert on new media art, explain/sell a work that we've either discussed in class (or one that you choose from your own research) to someone who isn't aware of the work, doesn't know the artist, or just doesn't "get" new media. Another approach you can take is presenting a case to an art museum/institution as to why they should preserve this particular example of new media art.</a:t>
            </a:r>
            <a:endParaRPr sz="1000">
              <a:solidFill>
                <a:schemeClr val="dk2"/>
              </a:solidFill>
              <a:highlight>
                <a:srgbClr val="FFFFFF"/>
              </a:highlight>
              <a:latin typeface="Open Sans"/>
              <a:ea typeface="Open Sans"/>
              <a:cs typeface="Open Sans"/>
              <a:sym typeface="Open Sans"/>
            </a:endParaRPr>
          </a:p>
          <a:p>
            <a:pPr indent="0" lvl="0" marL="0" rtl="0" algn="l">
              <a:spcBef>
                <a:spcPts val="0"/>
              </a:spcBef>
              <a:spcAft>
                <a:spcPts val="0"/>
              </a:spcAft>
              <a:buClr>
                <a:schemeClr val="dk2"/>
              </a:buClr>
              <a:buSzPts val="1100"/>
              <a:buFont typeface="Arial"/>
              <a:buNone/>
            </a:pPr>
            <a:r>
              <a:t/>
            </a:r>
            <a:endParaRPr>
              <a:solidFill>
                <a:schemeClr val="dk2"/>
              </a:solidFill>
            </a:endParaRPr>
          </a:p>
          <a:p>
            <a:pPr indent="0" lvl="0" marL="0" rtl="0" algn="l">
              <a:spcBef>
                <a:spcPts val="0"/>
              </a:spcBef>
              <a:spcAft>
                <a:spcPts val="0"/>
              </a:spcAft>
              <a:buNone/>
            </a:pPr>
            <a:r>
              <a:rPr lang="en" sz="1000">
                <a:solidFill>
                  <a:schemeClr val="dk2"/>
                </a:solidFill>
                <a:highlight>
                  <a:srgbClr val="FFFFFF"/>
                </a:highlight>
                <a:latin typeface="Open Sans"/>
                <a:ea typeface="Open Sans"/>
                <a:cs typeface="Open Sans"/>
                <a:sym typeface="Open Sans"/>
              </a:rPr>
              <a:t>In at least 10 slides, convince this person/museum on why the work is art, why it is valuable, and why it i</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730be0659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730be0659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7291d5bce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7291d5bce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7291d5bce3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7291d5bce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730be0659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730be0659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cb9a0b074_1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cb9a0b074_1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rgbClr val="353535"/>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hyperlink" Target="https://youtu.be/i9cFUDshxMQ"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hyperlink" Target="http://drive.google.com/file/d/10UjiIkRLk4Z9kykirnJB-ley6_Tr1rgX/view" TargetMode="Externa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artivive.com/get-started/#basic" TargetMode="External"/><Relationship Id="rId4" Type="http://schemas.openxmlformats.org/officeDocument/2006/relationships/hyperlink" Target="https://www.youtube.com/watch?v=v9StZg6NfJg" TargetMode="External"/><Relationship Id="rId5" Type="http://schemas.openxmlformats.org/officeDocument/2006/relationships/hyperlink" Target="https://www.pexels.com/" TargetMode="External"/><Relationship Id="rId6" Type="http://schemas.openxmlformats.org/officeDocument/2006/relationships/hyperlink" Target="https://www.youtube.com/watch?v=vnu6FDMCL1Y"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hyperlink" Target="https://www.youtube.com/watch?v=qomqvLGgcgs" TargetMode="External"/><Relationship Id="rId6" Type="http://schemas.openxmlformats.org/officeDocument/2006/relationships/hyperlink" Target="https://www.4thwallapp.org/special-projects" TargetMode="External"/><Relationship Id="rId7" Type="http://schemas.openxmlformats.org/officeDocument/2006/relationships/hyperlink" Target="https://www.latimes.com/entertainment/arts/museums/la-et-cm-4th-wall-vr-art-nancy-baker-cahill-20181029-story.html" TargetMode="External"/><Relationship Id="rId8" Type="http://schemas.openxmlformats.org/officeDocument/2006/relationships/hyperlink" Target="https://www.lamag.com/culturefiles/4th-wall-ar-ar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3"/>
          <p:cNvSpPr txBox="1"/>
          <p:nvPr>
            <p:ph type="ctrTitle"/>
          </p:nvPr>
        </p:nvSpPr>
        <p:spPr>
          <a:xfrm>
            <a:off x="720175" y="674650"/>
            <a:ext cx="8001600" cy="1542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Online High School Unit:</a:t>
            </a:r>
            <a:r>
              <a:rPr lang="en"/>
              <a:t> </a:t>
            </a:r>
            <a:r>
              <a:rPr lang="en"/>
              <a:t>Augmented Art</a:t>
            </a:r>
            <a:endParaRPr/>
          </a:p>
        </p:txBody>
      </p:sp>
      <p:sp>
        <p:nvSpPr>
          <p:cNvPr id="73" name="Google Shape;73;p13"/>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B</a:t>
            </a:r>
            <a:r>
              <a:rPr lang="en" sz="2400"/>
              <a:t>y Monica Heiser - April 2, 2020</a:t>
            </a:r>
            <a:endParaRPr b="1"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4"/>
          <p:cNvSpPr txBox="1"/>
          <p:nvPr>
            <p:ph type="title"/>
          </p:nvPr>
        </p:nvSpPr>
        <p:spPr>
          <a:xfrm>
            <a:off x="398475" y="512900"/>
            <a:ext cx="8640600" cy="383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Social &amp; Emotional Learning:</a:t>
            </a:r>
            <a:endParaRPr/>
          </a:p>
          <a:p>
            <a:pPr indent="0" lvl="0" marL="0" rtl="0" algn="l">
              <a:spcBef>
                <a:spcPts val="0"/>
              </a:spcBef>
              <a:spcAft>
                <a:spcPts val="0"/>
              </a:spcAft>
              <a:buNone/>
            </a:pPr>
            <a:r>
              <a:rPr lang="en" sz="4000">
                <a:solidFill>
                  <a:schemeClr val="dk1"/>
                </a:solidFill>
              </a:rPr>
              <a:t>How has the </a:t>
            </a:r>
            <a:r>
              <a:rPr lang="en" sz="4000">
                <a:solidFill>
                  <a:schemeClr val="dk1"/>
                </a:solidFill>
              </a:rPr>
              <a:t>quarantine</a:t>
            </a:r>
            <a:r>
              <a:rPr lang="en" sz="4000">
                <a:solidFill>
                  <a:schemeClr val="dk1"/>
                </a:solidFill>
              </a:rPr>
              <a:t> </a:t>
            </a:r>
            <a:endParaRPr sz="4000">
              <a:solidFill>
                <a:schemeClr val="dk1"/>
              </a:solidFill>
            </a:endParaRPr>
          </a:p>
          <a:p>
            <a:pPr indent="0" lvl="0" marL="0" rtl="0" algn="l">
              <a:spcBef>
                <a:spcPts val="0"/>
              </a:spcBef>
              <a:spcAft>
                <a:spcPts val="0"/>
              </a:spcAft>
              <a:buNone/>
            </a:pPr>
            <a:r>
              <a:rPr lang="en" sz="4000">
                <a:solidFill>
                  <a:schemeClr val="dk1"/>
                </a:solidFill>
              </a:rPr>
              <a:t>changed your </a:t>
            </a:r>
            <a:r>
              <a:rPr i="1" lang="en" sz="4000">
                <a:solidFill>
                  <a:schemeClr val="dk1"/>
                </a:solidFill>
              </a:rPr>
              <a:t>sense of place?</a:t>
            </a:r>
            <a:endParaRPr i="1" sz="4000">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Google Shape;83;p15"/>
          <p:cNvSpPr txBox="1"/>
          <p:nvPr>
            <p:ph type="title"/>
          </p:nvPr>
        </p:nvSpPr>
        <p:spPr>
          <a:xfrm>
            <a:off x="286375" y="569775"/>
            <a:ext cx="8694600" cy="383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Today we will</a:t>
            </a:r>
            <a:br>
              <a:rPr lang="en"/>
            </a:br>
            <a:endParaRPr sz="1400"/>
          </a:p>
          <a:p>
            <a:pPr indent="-457200" lvl="0" marL="742950" rtl="0" algn="l">
              <a:spcBef>
                <a:spcPts val="0"/>
              </a:spcBef>
              <a:spcAft>
                <a:spcPts val="0"/>
              </a:spcAft>
              <a:buSzPts val="3600"/>
              <a:buChar char="❏"/>
            </a:pPr>
            <a:r>
              <a:rPr lang="en" sz="3600"/>
              <a:t>Explore </a:t>
            </a:r>
            <a:r>
              <a:rPr lang="en" sz="3600">
                <a:solidFill>
                  <a:schemeClr val="dk1"/>
                </a:solidFill>
              </a:rPr>
              <a:t>Augmented Reality</a:t>
            </a:r>
            <a:r>
              <a:rPr lang="en" sz="3600"/>
              <a:t> Art</a:t>
            </a:r>
            <a:endParaRPr sz="3600"/>
          </a:p>
          <a:p>
            <a:pPr indent="-457200" lvl="0" marL="742950" rtl="0" algn="l">
              <a:spcBef>
                <a:spcPts val="0"/>
              </a:spcBef>
              <a:spcAft>
                <a:spcPts val="0"/>
              </a:spcAft>
              <a:buSzPts val="3600"/>
              <a:buChar char="❏"/>
            </a:pPr>
            <a:r>
              <a:rPr lang="en" sz="3600"/>
              <a:t>Go over unit schedule + assignment</a:t>
            </a:r>
            <a:endParaRPr sz="3600"/>
          </a:p>
          <a:p>
            <a:pPr indent="-457200" lvl="0" marL="742950" rtl="0" algn="l">
              <a:spcBef>
                <a:spcPts val="0"/>
              </a:spcBef>
              <a:spcAft>
                <a:spcPts val="0"/>
              </a:spcAft>
              <a:buSzPts val="3600"/>
              <a:buChar char="❏"/>
            </a:pPr>
            <a:r>
              <a:rPr lang="en" sz="3600"/>
              <a:t>Learn the AR app, </a:t>
            </a:r>
            <a:r>
              <a:rPr i="1" lang="en" sz="3600">
                <a:solidFill>
                  <a:schemeClr val="dk1"/>
                </a:solidFill>
              </a:rPr>
              <a:t>Artivive</a:t>
            </a:r>
            <a:endParaRPr i="1" sz="3600">
              <a:solidFill>
                <a:schemeClr val="dk1"/>
              </a:solidFill>
            </a:endParaRPr>
          </a:p>
          <a:p>
            <a:pPr indent="0" lvl="0" marL="0" rtl="0" algn="l">
              <a:spcBef>
                <a:spcPts val="0"/>
              </a:spcBef>
              <a:spcAft>
                <a:spcPts val="0"/>
              </a:spcAft>
              <a:buNone/>
            </a:pPr>
            <a:r>
              <a:t/>
            </a:r>
            <a:endParaRPr i="1" sz="1200">
              <a:solidFill>
                <a:schemeClr val="dk1"/>
              </a:solidFill>
            </a:endParaRPr>
          </a:p>
          <a:p>
            <a:pPr indent="0" lvl="0" marL="0" rtl="0" algn="ctr">
              <a:spcBef>
                <a:spcPts val="0"/>
              </a:spcBef>
              <a:spcAft>
                <a:spcPts val="0"/>
              </a:spcAft>
              <a:buNone/>
            </a:pPr>
            <a:r>
              <a:rPr i="1" lang="en" sz="3000">
                <a:solidFill>
                  <a:schemeClr val="dk1"/>
                </a:solidFill>
              </a:rPr>
              <a:t>… in order </a:t>
            </a:r>
            <a:r>
              <a:rPr i="1" lang="en" sz="3000">
                <a:solidFill>
                  <a:schemeClr val="dk1"/>
                </a:solidFill>
              </a:rPr>
              <a:t>t</a:t>
            </a:r>
            <a:r>
              <a:rPr i="1" lang="en" sz="3000">
                <a:solidFill>
                  <a:schemeClr val="dk1"/>
                </a:solidFill>
              </a:rPr>
              <a:t>o</a:t>
            </a:r>
            <a:r>
              <a:rPr i="1" lang="en" sz="3000">
                <a:solidFill>
                  <a:schemeClr val="dk1"/>
                </a:solidFill>
              </a:rPr>
              <a:t> </a:t>
            </a:r>
            <a:r>
              <a:rPr b="0" lang="en" sz="3000">
                <a:solidFill>
                  <a:srgbClr val="FFFFFF"/>
                </a:solidFill>
              </a:rPr>
              <a:t>shape an artistic investigation of present day (quarantined) life using a contemporary practice of art.</a:t>
            </a:r>
            <a:endParaRPr i="1" sz="30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6"/>
          <p:cNvSpPr txBox="1"/>
          <p:nvPr>
            <p:ph type="title"/>
          </p:nvPr>
        </p:nvSpPr>
        <p:spPr>
          <a:xfrm>
            <a:off x="562675" y="1213150"/>
            <a:ext cx="7837500" cy="284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happens when </a:t>
            </a:r>
            <a:br>
              <a:rPr lang="en"/>
            </a:br>
            <a:r>
              <a:rPr lang="en"/>
              <a:t>     </a:t>
            </a:r>
            <a:r>
              <a:rPr lang="en">
                <a:solidFill>
                  <a:schemeClr val="dk1"/>
                </a:solidFill>
              </a:rPr>
              <a:t>Pok</a:t>
            </a:r>
            <a:r>
              <a:rPr lang="en">
                <a:solidFill>
                  <a:schemeClr val="dk1"/>
                </a:solidFill>
              </a:rPr>
              <a:t>é</a:t>
            </a:r>
            <a:r>
              <a:rPr lang="en">
                <a:solidFill>
                  <a:schemeClr val="dk1"/>
                </a:solidFill>
              </a:rPr>
              <a:t>mon GO &amp; fine art</a:t>
            </a:r>
            <a:r>
              <a:rPr lang="en"/>
              <a:t> </a:t>
            </a:r>
            <a:endParaRPr/>
          </a:p>
          <a:p>
            <a:pPr indent="0" lvl="0" marL="0" rtl="0" algn="l">
              <a:spcBef>
                <a:spcPts val="0"/>
              </a:spcBef>
              <a:spcAft>
                <a:spcPts val="0"/>
              </a:spcAft>
              <a:buNone/>
            </a:pPr>
            <a:r>
              <a:rPr lang="en">
                <a:solidFill>
                  <a:srgbClr val="FFFFFF"/>
                </a:solidFill>
              </a:rPr>
              <a:t>m</a:t>
            </a:r>
            <a:r>
              <a:rPr lang="en">
                <a:solidFill>
                  <a:srgbClr val="FFFFFF"/>
                </a:solidFill>
              </a:rPr>
              <a:t>eet in Los Angeles?</a:t>
            </a:r>
            <a:endParaRPr>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7"/>
          <p:cNvSpPr txBox="1"/>
          <p:nvPr>
            <p:ph type="title"/>
          </p:nvPr>
        </p:nvSpPr>
        <p:spPr>
          <a:xfrm>
            <a:off x="6707100" y="2853175"/>
            <a:ext cx="2436900" cy="2839500"/>
          </a:xfrm>
          <a:prstGeom prst="rect">
            <a:avLst/>
          </a:prstGeom>
        </p:spPr>
        <p:txBody>
          <a:bodyPr anchorCtr="0" anchor="ctr" bIns="91425" lIns="91425" spcFirstLastPara="1" rIns="91425" wrap="square" tIns="91425">
            <a:noAutofit/>
          </a:bodyPr>
          <a:lstStyle/>
          <a:p>
            <a:pPr indent="0" lvl="0" marL="0" rtl="0" algn="l">
              <a:spcBef>
                <a:spcPts val="0"/>
              </a:spcBef>
              <a:spcAft>
                <a:spcPts val="800"/>
              </a:spcAft>
              <a:buClr>
                <a:schemeClr val="dk2"/>
              </a:buClr>
              <a:buSzPts val="1100"/>
              <a:buFont typeface="Arial"/>
              <a:buNone/>
            </a:pPr>
            <a:r>
              <a:rPr b="0" lang="en" sz="3600">
                <a:solidFill>
                  <a:schemeClr val="dk1"/>
                </a:solidFill>
              </a:rPr>
              <a:t>(</a:t>
            </a:r>
            <a:r>
              <a:rPr b="0" lang="en" sz="3600">
                <a:solidFill>
                  <a:schemeClr val="dk1"/>
                </a:solidFill>
              </a:rPr>
              <a:t>Nooo not this :P)</a:t>
            </a:r>
            <a:endParaRPr b="0" sz="3600">
              <a:solidFill>
                <a:schemeClr val="dk1"/>
              </a:solidFill>
            </a:endParaRPr>
          </a:p>
        </p:txBody>
      </p:sp>
      <p:pic>
        <p:nvPicPr>
          <p:cNvPr id="94" name="Google Shape;94;p17"/>
          <p:cNvPicPr preferRelativeResize="0"/>
          <p:nvPr/>
        </p:nvPicPr>
        <p:blipFill>
          <a:blip r:embed="rId3">
            <a:alphaModFix/>
          </a:blip>
          <a:stretch>
            <a:fillRect/>
          </a:stretch>
        </p:blipFill>
        <p:spPr>
          <a:xfrm>
            <a:off x="222225" y="346225"/>
            <a:ext cx="6434076" cy="44510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73450" y="330625"/>
            <a:ext cx="6137394" cy="4572499"/>
          </a:xfrm>
          <a:prstGeom prst="rect">
            <a:avLst/>
          </a:prstGeom>
          <a:noFill/>
          <a:ln>
            <a:noFill/>
          </a:ln>
        </p:spPr>
      </p:pic>
      <p:sp>
        <p:nvSpPr>
          <p:cNvPr id="100" name="Google Shape;100;p18"/>
          <p:cNvSpPr txBox="1"/>
          <p:nvPr>
            <p:ph idx="4294967295" type="title"/>
          </p:nvPr>
        </p:nvSpPr>
        <p:spPr>
          <a:xfrm>
            <a:off x="2442050" y="285500"/>
            <a:ext cx="6702000" cy="7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600">
                <a:solidFill>
                  <a:srgbClr val="000000"/>
                </a:solidFill>
              </a:rPr>
              <a:t>… you get </a:t>
            </a:r>
            <a:r>
              <a:rPr i="1" lang="en" sz="3600">
                <a:solidFill>
                  <a:schemeClr val="dk1"/>
                </a:solidFill>
              </a:rPr>
              <a:t>Defining Line</a:t>
            </a:r>
            <a:r>
              <a:rPr lang="en" sz="3600">
                <a:solidFill>
                  <a:schemeClr val="dk1"/>
                </a:solidFill>
              </a:rPr>
              <a:t> (2018). </a:t>
            </a:r>
            <a:endParaRPr sz="2400"/>
          </a:p>
        </p:txBody>
      </p:sp>
      <p:sp>
        <p:nvSpPr>
          <p:cNvPr id="101" name="Google Shape;101;p18"/>
          <p:cNvSpPr txBox="1"/>
          <p:nvPr>
            <p:ph idx="4294967295" type="title"/>
          </p:nvPr>
        </p:nvSpPr>
        <p:spPr>
          <a:xfrm>
            <a:off x="6327850" y="1053500"/>
            <a:ext cx="2718300" cy="3719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i="1" lang="en" sz="1300">
                <a:solidFill>
                  <a:srgbClr val="000000"/>
                </a:solidFill>
                <a:latin typeface="Arial"/>
                <a:ea typeface="Arial"/>
                <a:cs typeface="Arial"/>
                <a:sym typeface="Arial"/>
              </a:rPr>
              <a:t>Defining Line </a:t>
            </a:r>
            <a:r>
              <a:rPr b="0" lang="en" sz="1300">
                <a:solidFill>
                  <a:srgbClr val="000000"/>
                </a:solidFill>
                <a:latin typeface="Arial"/>
                <a:ea typeface="Arial"/>
                <a:cs typeface="Arial"/>
                <a:sym typeface="Arial"/>
              </a:rPr>
              <a:t>is a public art, augmented reality (AR) exhibition along the LA River, co-curated by Nancy Baker Cahill and Debra Scacco.</a:t>
            </a:r>
            <a:endParaRPr b="0" sz="1300">
              <a:solidFill>
                <a:srgbClr val="000000"/>
              </a:solidFill>
              <a:latin typeface="Arial"/>
              <a:ea typeface="Arial"/>
              <a:cs typeface="Arial"/>
              <a:sym typeface="Arial"/>
            </a:endParaRPr>
          </a:p>
          <a:p>
            <a:pPr indent="0" lvl="0" marL="0" rtl="0" algn="l">
              <a:lnSpc>
                <a:spcPct val="115000"/>
              </a:lnSpc>
              <a:spcBef>
                <a:spcPts val="1600"/>
              </a:spcBef>
              <a:spcAft>
                <a:spcPts val="0"/>
              </a:spcAft>
              <a:buNone/>
            </a:pPr>
            <a:r>
              <a:rPr b="0" lang="en" sz="1300">
                <a:solidFill>
                  <a:srgbClr val="000000"/>
                </a:solidFill>
                <a:latin typeface="Arial"/>
                <a:ea typeface="Arial"/>
                <a:cs typeface="Arial"/>
                <a:sym typeface="Arial"/>
              </a:rPr>
              <a:t>Hidden in the </a:t>
            </a:r>
            <a:r>
              <a:rPr b="0" lang="en" sz="1300">
                <a:solidFill>
                  <a:srgbClr val="000000"/>
                </a:solidFill>
                <a:latin typeface="Arial"/>
                <a:ea typeface="Arial"/>
                <a:cs typeface="Arial"/>
                <a:sym typeface="Arial"/>
              </a:rPr>
              <a:t>Elysian Park vista, the exhibit runs along a thin road that hugs the rim of the Elysian Reservoir in Los Angeles, California.</a:t>
            </a:r>
            <a:endParaRPr b="0" sz="13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b="0" sz="13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0" lang="en" sz="1300">
                <a:solidFill>
                  <a:srgbClr val="000000"/>
                </a:solidFill>
                <a:latin typeface="Arial"/>
                <a:ea typeface="Arial"/>
                <a:cs typeface="Arial"/>
                <a:sym typeface="Arial"/>
              </a:rPr>
              <a:t>Guided by directions from the free, AR smart phone app, </a:t>
            </a:r>
            <a:r>
              <a:rPr lang="en" sz="1300">
                <a:solidFill>
                  <a:schemeClr val="dk1"/>
                </a:solidFill>
                <a:latin typeface="Arial"/>
                <a:ea typeface="Arial"/>
                <a:cs typeface="Arial"/>
                <a:sym typeface="Arial"/>
              </a:rPr>
              <a:t>4th Wall</a:t>
            </a:r>
            <a:r>
              <a:rPr b="0" lang="en" sz="1300">
                <a:solidFill>
                  <a:srgbClr val="000000"/>
                </a:solidFill>
                <a:latin typeface="Arial"/>
                <a:ea typeface="Arial"/>
                <a:cs typeface="Arial"/>
                <a:sym typeface="Arial"/>
              </a:rPr>
              <a:t>, this exhibit democratizes the experience of viewing public art.</a:t>
            </a:r>
            <a:endParaRPr sz="130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427050" y="498650"/>
            <a:ext cx="84879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accent5"/>
                </a:solidFill>
              </a:rPr>
              <a:t>Equity. </a:t>
            </a:r>
            <a:r>
              <a:rPr lang="en" sz="4000"/>
              <a:t>Storytelling. </a:t>
            </a:r>
            <a:r>
              <a:rPr lang="en" sz="4000">
                <a:solidFill>
                  <a:schemeClr val="dk1"/>
                </a:solidFill>
              </a:rPr>
              <a:t>Public AR Art</a:t>
            </a:r>
            <a:endParaRPr sz="1150">
              <a:latin typeface="Open Sans"/>
              <a:ea typeface="Open Sans"/>
              <a:cs typeface="Open Sans"/>
              <a:sym typeface="Open Sans"/>
            </a:endParaRPr>
          </a:p>
          <a:p>
            <a:pPr indent="0" lvl="0" marL="0" rtl="0" algn="l">
              <a:lnSpc>
                <a:spcPct val="115000"/>
              </a:lnSpc>
              <a:spcBef>
                <a:spcPts val="1000"/>
              </a:spcBef>
              <a:spcAft>
                <a:spcPts val="0"/>
              </a:spcAft>
              <a:buNone/>
            </a:pPr>
            <a:r>
              <a:t/>
            </a:r>
            <a:endParaRPr b="0" sz="1150">
              <a:latin typeface="Open Sans"/>
              <a:ea typeface="Open Sans"/>
              <a:cs typeface="Open Sans"/>
              <a:sym typeface="Open Sans"/>
            </a:endParaRPr>
          </a:p>
          <a:p>
            <a:pPr indent="0" lvl="0" marL="0" rtl="0" algn="l">
              <a:lnSpc>
                <a:spcPct val="115000"/>
              </a:lnSpc>
              <a:spcBef>
                <a:spcPts val="0"/>
              </a:spcBef>
              <a:spcAft>
                <a:spcPts val="0"/>
              </a:spcAft>
              <a:buNone/>
            </a:pPr>
            <a:r>
              <a:rPr b="0" i="1" lang="en" sz="1200">
                <a:latin typeface="Open Sans"/>
                <a:ea typeface="Open Sans"/>
                <a:cs typeface="Open Sans"/>
                <a:sym typeface="Open Sans"/>
              </a:rPr>
              <a:t>Defining Line</a:t>
            </a:r>
            <a:r>
              <a:rPr b="0" lang="en" sz="1200">
                <a:latin typeface="Open Sans"/>
                <a:ea typeface="Open Sans"/>
                <a:cs typeface="Open Sans"/>
                <a:sym typeface="Open Sans"/>
              </a:rPr>
              <a:t> is a public art, AR exhibition exploring how lines connect, divide and define communities. </a:t>
            </a:r>
            <a:endParaRPr b="0" sz="1200">
              <a:latin typeface="Open Sans"/>
              <a:ea typeface="Open Sans"/>
              <a:cs typeface="Open Sans"/>
              <a:sym typeface="Open Sans"/>
            </a:endParaRPr>
          </a:p>
          <a:p>
            <a:pPr indent="0" lvl="0" marL="0" rtl="0" algn="l">
              <a:lnSpc>
                <a:spcPct val="115000"/>
              </a:lnSpc>
              <a:spcBef>
                <a:spcPts val="0"/>
              </a:spcBef>
              <a:spcAft>
                <a:spcPts val="0"/>
              </a:spcAft>
              <a:buNone/>
            </a:pPr>
            <a:r>
              <a:rPr b="0" lang="en" sz="1200">
                <a:latin typeface="Open Sans"/>
                <a:ea typeface="Open Sans"/>
                <a:cs typeface="Open Sans"/>
                <a:sym typeface="Open Sans"/>
              </a:rPr>
              <a:t>Co-curated by Nancy Baker Cahill (Founder of </a:t>
            </a:r>
            <a:r>
              <a:rPr b="0" i="1" lang="en" sz="1200">
                <a:latin typeface="Open Sans"/>
                <a:ea typeface="Open Sans"/>
                <a:cs typeface="Open Sans"/>
                <a:sym typeface="Open Sans"/>
              </a:rPr>
              <a:t>4th Wall</a:t>
            </a:r>
            <a:r>
              <a:rPr b="0" lang="en" sz="1200">
                <a:latin typeface="Open Sans"/>
                <a:ea typeface="Open Sans"/>
                <a:cs typeface="Open Sans"/>
                <a:sym typeface="Open Sans"/>
              </a:rPr>
              <a:t>) and Debra Scacco, the exhibit explores technology and location through powerful, site-relevant AR works along the Los Angeles River. Viewers explo</a:t>
            </a:r>
            <a:r>
              <a:rPr b="0" lang="en" sz="1200">
                <a:latin typeface="Open Sans"/>
                <a:ea typeface="Open Sans"/>
                <a:cs typeface="Open Sans"/>
                <a:sym typeface="Open Sans"/>
              </a:rPr>
              <a:t>re the landscape while experiencing immersive storytelling outside of an art gallery. </a:t>
            </a:r>
            <a:endParaRPr b="0" sz="1200">
              <a:latin typeface="Open Sans"/>
              <a:ea typeface="Open Sans"/>
              <a:cs typeface="Open Sans"/>
              <a:sym typeface="Open Sans"/>
            </a:endParaRPr>
          </a:p>
          <a:p>
            <a:pPr indent="0" lvl="0" marL="0" rtl="0" algn="l">
              <a:lnSpc>
                <a:spcPct val="115000"/>
              </a:lnSpc>
              <a:spcBef>
                <a:spcPts val="0"/>
              </a:spcBef>
              <a:spcAft>
                <a:spcPts val="0"/>
              </a:spcAft>
              <a:buNone/>
            </a:pPr>
            <a:r>
              <a:t/>
            </a:r>
            <a:endParaRPr b="0" sz="1200">
              <a:latin typeface="Open Sans"/>
              <a:ea typeface="Open Sans"/>
              <a:cs typeface="Open Sans"/>
              <a:sym typeface="Open Sans"/>
            </a:endParaRPr>
          </a:p>
          <a:p>
            <a:pPr indent="0" lvl="0" marL="0" rtl="0" algn="l">
              <a:lnSpc>
                <a:spcPct val="115000"/>
              </a:lnSpc>
              <a:spcBef>
                <a:spcPts val="0"/>
              </a:spcBef>
              <a:spcAft>
                <a:spcPts val="0"/>
              </a:spcAft>
              <a:buNone/>
            </a:pPr>
            <a:r>
              <a:rPr lang="en" sz="1400">
                <a:solidFill>
                  <a:schemeClr val="accent5"/>
                </a:solidFill>
                <a:latin typeface="Open Sans"/>
                <a:ea typeface="Open Sans"/>
                <a:cs typeface="Open Sans"/>
                <a:sym typeface="Open Sans"/>
              </a:rPr>
              <a:t>Themes:</a:t>
            </a:r>
            <a:r>
              <a:rPr lang="en" sz="1400">
                <a:latin typeface="Open Sans"/>
                <a:ea typeface="Open Sans"/>
                <a:cs typeface="Open Sans"/>
                <a:sym typeface="Open Sans"/>
              </a:rPr>
              <a:t> </a:t>
            </a:r>
            <a:endParaRPr sz="1400">
              <a:latin typeface="Open Sans"/>
              <a:ea typeface="Open Sans"/>
              <a:cs typeface="Open Sans"/>
              <a:sym typeface="Open Sans"/>
            </a:endParaRPr>
          </a:p>
          <a:p>
            <a:pPr indent="-304800" lvl="0" marL="457200" rtl="0" algn="l">
              <a:lnSpc>
                <a:spcPct val="115000"/>
              </a:lnSpc>
              <a:spcBef>
                <a:spcPts val="0"/>
              </a:spcBef>
              <a:spcAft>
                <a:spcPts val="0"/>
              </a:spcAft>
              <a:buSzPts val="1200"/>
              <a:buFont typeface="Open Sans"/>
              <a:buChar char="●"/>
            </a:pPr>
            <a:r>
              <a:rPr b="0" lang="en" sz="1200">
                <a:latin typeface="Open Sans"/>
                <a:ea typeface="Open Sans"/>
                <a:cs typeface="Open Sans"/>
                <a:sym typeface="Open Sans"/>
              </a:rPr>
              <a:t>visibility and location; how inequity helps shape the landscape.</a:t>
            </a:r>
            <a:endParaRPr b="0" sz="1200">
              <a:latin typeface="Open Sans"/>
              <a:ea typeface="Open Sans"/>
              <a:cs typeface="Open Sans"/>
              <a:sym typeface="Open Sans"/>
            </a:endParaRPr>
          </a:p>
          <a:p>
            <a:pPr indent="-304800" lvl="0" marL="457200" rtl="0" algn="l">
              <a:lnSpc>
                <a:spcPct val="115000"/>
              </a:lnSpc>
              <a:spcBef>
                <a:spcPts val="0"/>
              </a:spcBef>
              <a:spcAft>
                <a:spcPts val="0"/>
              </a:spcAft>
              <a:buSzPts val="1200"/>
              <a:buFont typeface="Open Sans"/>
              <a:buChar char="●"/>
            </a:pPr>
            <a:r>
              <a:rPr b="0" lang="en" sz="1200">
                <a:latin typeface="Open Sans"/>
                <a:ea typeface="Open Sans"/>
                <a:cs typeface="Open Sans"/>
                <a:sym typeface="Open Sans"/>
              </a:rPr>
              <a:t>role of the LA river as a line that shapes the history and experience of moving through LA.</a:t>
            </a:r>
            <a:endParaRPr b="0" sz="1200">
              <a:latin typeface="Open Sans"/>
              <a:ea typeface="Open Sans"/>
              <a:cs typeface="Open Sans"/>
              <a:sym typeface="Open Sans"/>
            </a:endParaRPr>
          </a:p>
          <a:p>
            <a:pPr indent="-304800" lvl="0" marL="457200" rtl="0" algn="l">
              <a:lnSpc>
                <a:spcPct val="115000"/>
              </a:lnSpc>
              <a:spcBef>
                <a:spcPts val="0"/>
              </a:spcBef>
              <a:spcAft>
                <a:spcPts val="0"/>
              </a:spcAft>
              <a:buSzPts val="1200"/>
              <a:buFont typeface="Open Sans"/>
              <a:buChar char="●"/>
            </a:pPr>
            <a:r>
              <a:rPr b="0" lang="en" sz="1200">
                <a:latin typeface="Open Sans"/>
                <a:ea typeface="Open Sans"/>
                <a:cs typeface="Open Sans"/>
                <a:sym typeface="Open Sans"/>
              </a:rPr>
              <a:t>zero environmental impact or harm. </a:t>
            </a:r>
            <a:endParaRPr b="0" sz="1200">
              <a:latin typeface="Open Sans"/>
              <a:ea typeface="Open Sans"/>
              <a:cs typeface="Open Sans"/>
              <a:sym typeface="Open Sans"/>
            </a:endParaRPr>
          </a:p>
          <a:p>
            <a:pPr indent="0" lvl="0" marL="0" rtl="0" algn="l">
              <a:spcBef>
                <a:spcPts val="0"/>
              </a:spcBef>
              <a:spcAft>
                <a:spcPts val="0"/>
              </a:spcAft>
              <a:buNone/>
            </a:pPr>
            <a:r>
              <a:t/>
            </a:r>
            <a:endParaRPr b="0" sz="2100"/>
          </a:p>
          <a:p>
            <a:pPr indent="0" lvl="0" marL="0" rtl="0" algn="l">
              <a:spcBef>
                <a:spcPts val="1000"/>
              </a:spcBef>
              <a:spcAft>
                <a:spcPts val="0"/>
              </a:spcAft>
              <a:buNone/>
            </a:pPr>
            <a:r>
              <a:rPr b="0" lang="en" sz="2100"/>
              <a:t>Take 5 minutes to watch this</a:t>
            </a:r>
            <a:r>
              <a:rPr b="0" lang="en" sz="2100"/>
              <a:t> for a fantastic and short video on the Nancy Cahill and her process (click </a:t>
            </a:r>
            <a:r>
              <a:rPr b="0" lang="en" sz="2100" u="sng">
                <a:solidFill>
                  <a:schemeClr val="dk1"/>
                </a:solidFill>
                <a:hlinkClick r:id="rId3"/>
              </a:rPr>
              <a:t>here</a:t>
            </a:r>
            <a:r>
              <a:rPr b="0" lang="en" sz="2100"/>
              <a:t>).</a:t>
            </a:r>
            <a:endParaRPr b="0" sz="1200">
              <a:latin typeface="Open Sans"/>
              <a:ea typeface="Open Sans"/>
              <a:cs typeface="Open Sans"/>
              <a:sym typeface="Open Sans"/>
            </a:endParaRPr>
          </a:p>
          <a:p>
            <a:pPr indent="0" lvl="0" marL="0" rtl="0" algn="l">
              <a:lnSpc>
                <a:spcPct val="115000"/>
              </a:lnSpc>
              <a:spcBef>
                <a:spcPts val="1000"/>
              </a:spcBef>
              <a:spcAft>
                <a:spcPts val="0"/>
              </a:spcAft>
              <a:buClr>
                <a:schemeClr val="dk2"/>
              </a:buClr>
              <a:buSzPts val="1100"/>
              <a:buFont typeface="Arial"/>
              <a:buNone/>
            </a:pPr>
            <a:r>
              <a:rPr b="0" lang="en" sz="1150">
                <a:solidFill>
                  <a:srgbClr val="605E5E"/>
                </a:solidFill>
                <a:latin typeface="Open Sans"/>
                <a:ea typeface="Open Sans"/>
                <a:cs typeface="Open Sans"/>
                <a:sym typeface="Open Sans"/>
              </a:rPr>
              <a:t>​</a:t>
            </a:r>
            <a:endParaRPr b="0" sz="1150">
              <a:solidFill>
                <a:srgbClr val="605E5E"/>
              </a:solidFill>
              <a:latin typeface="Open Sans"/>
              <a:ea typeface="Open Sans"/>
              <a:cs typeface="Open Sans"/>
              <a:sym typeface="Open Sans"/>
            </a:endParaRPr>
          </a:p>
          <a:p>
            <a:pPr indent="0" lvl="0" marL="0" rtl="0" algn="l">
              <a:spcBef>
                <a:spcPts val="0"/>
              </a:spcBef>
              <a:spcAft>
                <a:spcPts val="1000"/>
              </a:spcAft>
              <a:buNone/>
            </a:pPr>
            <a:r>
              <a:t/>
            </a:r>
            <a:endParaRPr b="0"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pic>
        <p:nvPicPr>
          <p:cNvPr id="111" name="Google Shape;111;p20"/>
          <p:cNvPicPr preferRelativeResize="0"/>
          <p:nvPr/>
        </p:nvPicPr>
        <p:blipFill>
          <a:blip r:embed="rId3">
            <a:alphaModFix/>
          </a:blip>
          <a:stretch>
            <a:fillRect/>
          </a:stretch>
        </p:blipFill>
        <p:spPr>
          <a:xfrm>
            <a:off x="0" y="0"/>
            <a:ext cx="9143999" cy="5100187"/>
          </a:xfrm>
          <a:prstGeom prst="rect">
            <a:avLst/>
          </a:prstGeom>
          <a:noFill/>
          <a:ln>
            <a:noFill/>
          </a:ln>
        </p:spPr>
      </p:pic>
      <p:sp>
        <p:nvSpPr>
          <p:cNvPr id="112" name="Google Shape;112;p20"/>
          <p:cNvSpPr txBox="1"/>
          <p:nvPr>
            <p:ph type="title"/>
          </p:nvPr>
        </p:nvSpPr>
        <p:spPr>
          <a:xfrm>
            <a:off x="209100" y="164300"/>
            <a:ext cx="5927100" cy="6591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latin typeface="Lato"/>
                <a:ea typeface="Lato"/>
                <a:cs typeface="Lato"/>
                <a:sym typeface="Lato"/>
              </a:rPr>
              <a:t>Carolina Caycedo, "Curative Mouth," (Location: 90031)</a:t>
            </a:r>
            <a:endParaRPr b="0" sz="2400">
              <a:solidFill>
                <a:schemeClr val="dk2"/>
              </a:solidFill>
            </a:endParaRPr>
          </a:p>
        </p:txBody>
      </p:sp>
      <p:grpSp>
        <p:nvGrpSpPr>
          <p:cNvPr id="113" name="Google Shape;113;p20"/>
          <p:cNvGrpSpPr/>
          <p:nvPr/>
        </p:nvGrpSpPr>
        <p:grpSpPr>
          <a:xfrm>
            <a:off x="6993447" y="2451417"/>
            <a:ext cx="2000136" cy="2096386"/>
            <a:chOff x="6803275" y="395363"/>
            <a:chExt cx="2212050" cy="2537076"/>
          </a:xfrm>
        </p:grpSpPr>
        <p:pic>
          <p:nvPicPr>
            <p:cNvPr id="114" name="Google Shape;114;p20"/>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descr="Piece of duct tape sticking a note to the slide" id="115" name="Google Shape;115;p20"/>
            <p:cNvPicPr preferRelativeResize="0"/>
            <p:nvPr/>
          </p:nvPicPr>
          <p:blipFill rotWithShape="1">
            <a:blip r:embed="rId5">
              <a:alphaModFix/>
            </a:blip>
            <a:srcRect b="10011" l="9244" r="2118" t="5926"/>
            <a:stretch/>
          </p:blipFill>
          <p:spPr>
            <a:xfrm rot="154826">
              <a:off x="7370663" y="419419"/>
              <a:ext cx="1077273" cy="382687"/>
            </a:xfrm>
            <a:prstGeom prst="rect">
              <a:avLst/>
            </a:prstGeom>
            <a:noFill/>
            <a:ln>
              <a:noFill/>
            </a:ln>
          </p:spPr>
        </p:pic>
        <p:sp>
          <p:nvSpPr>
            <p:cNvPr id="116" name="Google Shape;116;p20"/>
            <p:cNvSpPr txBox="1"/>
            <p:nvPr/>
          </p:nvSpPr>
          <p:spPr>
            <a:xfrm>
              <a:off x="6944800" y="684231"/>
              <a:ext cx="1929000" cy="20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indent="0" lvl="0" marL="0" rtl="0" algn="l">
                <a:lnSpc>
                  <a:spcPct val="115000"/>
                </a:lnSpc>
                <a:spcBef>
                  <a:spcPts val="800"/>
                </a:spcBef>
                <a:spcAft>
                  <a:spcPts val="0"/>
                </a:spcAft>
                <a:buNone/>
              </a:pPr>
              <a:r>
                <a:rPr lang="en" sz="1100">
                  <a:solidFill>
                    <a:srgbClr val="605E5E"/>
                  </a:solidFill>
                  <a:latin typeface="Open Sans"/>
                  <a:ea typeface="Open Sans"/>
                  <a:cs typeface="Open Sans"/>
                  <a:sym typeface="Open Sans"/>
                </a:rPr>
                <a:t>At Point Grand View in Elysian Park. Located at  </a:t>
              </a:r>
              <a:r>
                <a:rPr b="1" lang="en" sz="1100">
                  <a:solidFill>
                    <a:srgbClr val="605E5E"/>
                  </a:solidFill>
                  <a:latin typeface="Open Sans"/>
                  <a:ea typeface="Open Sans"/>
                  <a:cs typeface="Open Sans"/>
                  <a:sym typeface="Open Sans"/>
                </a:rPr>
                <a:t>34.08011, -118.22835</a:t>
              </a:r>
              <a:endParaRPr b="1" sz="1100">
                <a:solidFill>
                  <a:srgbClr val="605E5E"/>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605E5E"/>
                  </a:solidFill>
                  <a:latin typeface="Open Sans"/>
                  <a:ea typeface="Open Sans"/>
                  <a:cs typeface="Open Sans"/>
                  <a:sym typeface="Open Sans"/>
                </a:rPr>
                <a:t>For the best vantage point, go up to the fence at Grand View Lookout in Elysian Park.</a:t>
              </a:r>
              <a:endParaRPr sz="1100">
                <a:solidFill>
                  <a:schemeClr val="dk2"/>
                </a:solidFill>
                <a:latin typeface="Raleway"/>
                <a:ea typeface="Raleway"/>
                <a:cs typeface="Raleway"/>
                <a:sym typeface="Raleway"/>
              </a:endParaRPr>
            </a:p>
          </p:txBody>
        </p:sp>
      </p:grpSp>
      <p:pic>
        <p:nvPicPr>
          <p:cNvPr id="117" name="Google Shape;117;p20"/>
          <p:cNvPicPr preferRelativeResize="0"/>
          <p:nvPr/>
        </p:nvPicPr>
        <p:blipFill>
          <a:blip r:embed="rId6">
            <a:alphaModFix/>
          </a:blip>
          <a:stretch>
            <a:fillRect/>
          </a:stretch>
        </p:blipFill>
        <p:spPr>
          <a:xfrm>
            <a:off x="304525" y="1525625"/>
            <a:ext cx="1478201" cy="876950"/>
          </a:xfrm>
          <a:prstGeom prst="rect">
            <a:avLst/>
          </a:prstGeom>
          <a:noFill/>
          <a:ln cap="flat" cmpd="sng" w="9525">
            <a:solidFill>
              <a:schemeClr val="dk1"/>
            </a:solidFill>
            <a:prstDash val="solid"/>
            <a:round/>
            <a:headEnd len="sm" w="sm" type="none"/>
            <a:tailEnd len="sm" w="sm" type="none"/>
          </a:ln>
        </p:spPr>
      </p:pic>
      <p:sp>
        <p:nvSpPr>
          <p:cNvPr id="118" name="Google Shape;118;p20"/>
          <p:cNvSpPr txBox="1"/>
          <p:nvPr/>
        </p:nvSpPr>
        <p:spPr>
          <a:xfrm>
            <a:off x="209100" y="705850"/>
            <a:ext cx="5019300" cy="50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150">
                <a:solidFill>
                  <a:schemeClr val="lt1"/>
                </a:solidFill>
                <a:latin typeface="Open Sans"/>
                <a:ea typeface="Open Sans"/>
                <a:cs typeface="Open Sans"/>
                <a:sym typeface="Open Sans"/>
              </a:rPr>
              <a:t>T</a:t>
            </a:r>
            <a:r>
              <a:rPr b="1" lang="en" sz="1150">
                <a:solidFill>
                  <a:schemeClr val="lt1"/>
                </a:solidFill>
                <a:latin typeface="Open Sans"/>
                <a:ea typeface="Open Sans"/>
                <a:cs typeface="Open Sans"/>
                <a:sym typeface="Open Sans"/>
              </a:rPr>
              <a:t>he large-scale virtual artwork features fishing nets collected during the artists’ work in global communities impacted by the privatization of water.</a:t>
            </a:r>
            <a:endParaRPr b="1" sz="1150">
              <a:solidFill>
                <a:schemeClr val="lt1"/>
              </a:solidFill>
              <a:latin typeface="Open Sans"/>
              <a:ea typeface="Open Sans"/>
              <a:cs typeface="Open Sans"/>
              <a:sym typeface="Open Sans"/>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22" name="Shape 122"/>
        <p:cNvGrpSpPr/>
        <p:nvPr/>
      </p:nvGrpSpPr>
      <p:grpSpPr>
        <a:xfrm>
          <a:off x="0" y="0"/>
          <a:ext cx="0" cy="0"/>
          <a:chOff x="0" y="0"/>
          <a:chExt cx="0" cy="0"/>
        </a:xfrm>
      </p:grpSpPr>
      <p:pic>
        <p:nvPicPr>
          <p:cNvPr id="123" name="Google Shape;123;p21"/>
          <p:cNvPicPr preferRelativeResize="0"/>
          <p:nvPr/>
        </p:nvPicPr>
        <p:blipFill>
          <a:blip r:embed="rId3">
            <a:alphaModFix/>
          </a:blip>
          <a:stretch>
            <a:fillRect/>
          </a:stretch>
        </p:blipFill>
        <p:spPr>
          <a:xfrm>
            <a:off x="0" y="-33725"/>
            <a:ext cx="9144001" cy="5116577"/>
          </a:xfrm>
          <a:prstGeom prst="rect">
            <a:avLst/>
          </a:prstGeom>
          <a:noFill/>
          <a:ln>
            <a:noFill/>
          </a:ln>
        </p:spPr>
      </p:pic>
      <p:sp>
        <p:nvSpPr>
          <p:cNvPr id="124" name="Google Shape;124;p21"/>
          <p:cNvSpPr/>
          <p:nvPr/>
        </p:nvSpPr>
        <p:spPr>
          <a:xfrm>
            <a:off x="159475" y="128700"/>
            <a:ext cx="4217700" cy="2544600"/>
          </a:xfrm>
          <a:prstGeom prst="rect">
            <a:avLst/>
          </a:prstGeom>
          <a:solidFill>
            <a:srgbClr val="000000">
              <a:alpha val="7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txBox="1"/>
          <p:nvPr>
            <p:ph idx="4294967295" type="body"/>
          </p:nvPr>
        </p:nvSpPr>
        <p:spPr>
          <a:xfrm>
            <a:off x="283000" y="1251075"/>
            <a:ext cx="4151100" cy="3238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2400">
                <a:solidFill>
                  <a:schemeClr val="dk1"/>
                </a:solidFill>
              </a:rPr>
              <a:t>Nova Jiang’s “Cartographer” </a:t>
            </a:r>
            <a:endParaRPr b="1" sz="2400">
              <a:solidFill>
                <a:schemeClr val="accent5"/>
              </a:solidFill>
            </a:endParaRPr>
          </a:p>
          <a:p>
            <a:pPr indent="0" lvl="0" marL="0" rtl="0" algn="l">
              <a:lnSpc>
                <a:spcPct val="100000"/>
              </a:lnSpc>
              <a:spcBef>
                <a:spcPts val="1600"/>
              </a:spcBef>
              <a:spcAft>
                <a:spcPts val="0"/>
              </a:spcAft>
              <a:buNone/>
            </a:pPr>
            <a:r>
              <a:rPr lang="en" sz="1150">
                <a:solidFill>
                  <a:schemeClr val="lt1"/>
                </a:solidFill>
                <a:latin typeface="Open Sans"/>
                <a:ea typeface="Open Sans"/>
                <a:cs typeface="Open Sans"/>
                <a:sym typeface="Open Sans"/>
              </a:rPr>
              <a:t>A giant boat sails on a former floodplain towards the downtown skyline, her sail a map of the urban landscape upon which she encroaches. This work is a harbinger of </a:t>
            </a:r>
            <a:r>
              <a:rPr lang="en" sz="1150">
                <a:solidFill>
                  <a:srgbClr val="FFFFFF"/>
                </a:solidFill>
                <a:latin typeface="Open Sans"/>
                <a:ea typeface="Open Sans"/>
                <a:cs typeface="Open Sans"/>
                <a:sym typeface="Open Sans"/>
              </a:rPr>
              <a:t>rising water levels in the face of rapidly accelerating impacts of climate change. (Location: 90012)</a:t>
            </a:r>
            <a:endParaRPr sz="1150">
              <a:solidFill>
                <a:srgbClr val="FFFFFF"/>
              </a:solidFill>
              <a:latin typeface="Open Sans"/>
              <a:ea typeface="Open Sans"/>
              <a:cs typeface="Open Sans"/>
              <a:sym typeface="Open Sans"/>
            </a:endParaRPr>
          </a:p>
          <a:p>
            <a:pPr indent="0" lvl="0" marL="0" rtl="0" algn="l">
              <a:spcBef>
                <a:spcPts val="1600"/>
              </a:spcBef>
              <a:spcAft>
                <a:spcPts val="0"/>
              </a:spcAft>
              <a:buClr>
                <a:schemeClr val="dk2"/>
              </a:buClr>
              <a:buSzPts val="1100"/>
              <a:buFont typeface="Arial"/>
              <a:buNone/>
            </a:pPr>
            <a:r>
              <a:rPr lang="en" sz="1150">
                <a:solidFill>
                  <a:srgbClr val="FFFFFF"/>
                </a:solidFill>
                <a:latin typeface="Open Sans"/>
                <a:ea typeface="Open Sans"/>
                <a:cs typeface="Open Sans"/>
                <a:sym typeface="Open Sans"/>
              </a:rPr>
              <a:t>At Los Angeles State Historic Park. Located at</a:t>
            </a:r>
            <a:r>
              <a:rPr b="1" lang="en" sz="1150">
                <a:solidFill>
                  <a:srgbClr val="FFFFFF"/>
                </a:solidFill>
                <a:latin typeface="Open Sans"/>
                <a:ea typeface="Open Sans"/>
                <a:cs typeface="Open Sans"/>
                <a:sym typeface="Open Sans"/>
              </a:rPr>
              <a:t> 34.06737, -118.23307 . Fo</a:t>
            </a:r>
            <a:r>
              <a:rPr lang="en" sz="1150">
                <a:solidFill>
                  <a:srgbClr val="FFFFFF"/>
                </a:solidFill>
                <a:latin typeface="Open Sans"/>
                <a:ea typeface="Open Sans"/>
                <a:cs typeface="Open Sans"/>
                <a:sym typeface="Open Sans"/>
              </a:rPr>
              <a:t>r the best vantage point, go to the viewing bridge in the park and face downtown LA. </a:t>
            </a:r>
            <a:endParaRPr sz="1150">
              <a:solidFill>
                <a:srgbClr val="FFFFFF"/>
              </a:solidFill>
              <a:latin typeface="Open Sans"/>
              <a:ea typeface="Open Sans"/>
              <a:cs typeface="Open Sans"/>
              <a:sym typeface="Open Sans"/>
            </a:endParaRPr>
          </a:p>
          <a:p>
            <a:pPr indent="0" lvl="0" marL="0" rtl="0" algn="l">
              <a:lnSpc>
                <a:spcPct val="100000"/>
              </a:lnSpc>
              <a:spcBef>
                <a:spcPts val="0"/>
              </a:spcBef>
              <a:spcAft>
                <a:spcPts val="0"/>
              </a:spcAft>
              <a:buNone/>
            </a:pPr>
            <a:r>
              <a:t/>
            </a:r>
            <a:endParaRPr sz="1150">
              <a:solidFill>
                <a:schemeClr val="lt1"/>
              </a:solidFill>
              <a:latin typeface="Open Sans"/>
              <a:ea typeface="Open Sans"/>
              <a:cs typeface="Open Sans"/>
              <a:sym typeface="Open Sans"/>
            </a:endParaRPr>
          </a:p>
          <a:p>
            <a:pPr indent="0" lvl="0" marL="0" rtl="0" algn="l">
              <a:spcBef>
                <a:spcPts val="1600"/>
              </a:spcBef>
              <a:spcAft>
                <a:spcPts val="0"/>
              </a:spcAft>
              <a:buClr>
                <a:schemeClr val="dk2"/>
              </a:buClr>
              <a:buSzPts val="1100"/>
              <a:buFont typeface="Arial"/>
              <a:buNone/>
            </a:pPr>
            <a:r>
              <a:rPr lang="en" sz="1150">
                <a:solidFill>
                  <a:srgbClr val="605E5E"/>
                </a:solidFill>
                <a:latin typeface="Open Sans"/>
                <a:ea typeface="Open Sans"/>
                <a:cs typeface="Open Sans"/>
                <a:sym typeface="Open Sans"/>
              </a:rPr>
              <a:t> </a:t>
            </a:r>
            <a:endParaRPr sz="1150">
              <a:solidFill>
                <a:srgbClr val="605E5E"/>
              </a:solidFill>
              <a:latin typeface="Open Sans"/>
              <a:ea typeface="Open Sans"/>
              <a:cs typeface="Open Sans"/>
              <a:sym typeface="Open Sans"/>
            </a:endParaRPr>
          </a:p>
          <a:p>
            <a:pPr indent="0" lvl="0" marL="0" rtl="0" algn="l">
              <a:spcBef>
                <a:spcPts val="0"/>
              </a:spcBef>
              <a:spcAft>
                <a:spcPts val="0"/>
              </a:spcAft>
              <a:buClr>
                <a:schemeClr val="dk2"/>
              </a:buClr>
              <a:buSzPts val="1100"/>
              <a:buFont typeface="Arial"/>
              <a:buNone/>
            </a:pPr>
            <a:r>
              <a:t/>
            </a:r>
            <a:endParaRPr sz="1150">
              <a:solidFill>
                <a:srgbClr val="605E5E"/>
              </a:solidFill>
              <a:latin typeface="Open Sans"/>
              <a:ea typeface="Open Sans"/>
              <a:cs typeface="Open Sans"/>
              <a:sym typeface="Open Sans"/>
            </a:endParaRPr>
          </a:p>
          <a:p>
            <a:pPr indent="0" lvl="0" marL="0" rtl="0" algn="l">
              <a:spcBef>
                <a:spcPts val="0"/>
              </a:spcBef>
              <a:spcAft>
                <a:spcPts val="0"/>
              </a:spcAft>
              <a:buClr>
                <a:schemeClr val="dk2"/>
              </a:buClr>
              <a:buSzPts val="1100"/>
              <a:buFont typeface="Arial"/>
              <a:buNone/>
            </a:pPr>
            <a:r>
              <a:rPr lang="en" sz="1150">
                <a:solidFill>
                  <a:srgbClr val="605E5E"/>
                </a:solidFill>
                <a:latin typeface="Open Sans"/>
                <a:ea typeface="Open Sans"/>
                <a:cs typeface="Open Sans"/>
                <a:sym typeface="Open Sans"/>
              </a:rPr>
              <a:t> </a:t>
            </a:r>
            <a:endParaRPr sz="1150">
              <a:solidFill>
                <a:srgbClr val="605E5E"/>
              </a:solidFill>
              <a:latin typeface="Open Sans"/>
              <a:ea typeface="Open Sans"/>
              <a:cs typeface="Open Sans"/>
              <a:sym typeface="Open Sans"/>
            </a:endParaRPr>
          </a:p>
          <a:p>
            <a:pPr indent="0" lvl="0" marL="0" rtl="0" algn="l">
              <a:spcBef>
                <a:spcPts val="0"/>
              </a:spcBef>
              <a:spcAft>
                <a:spcPts val="0"/>
              </a:spcAft>
              <a:buClr>
                <a:schemeClr val="dk2"/>
              </a:buClr>
              <a:buSzPts val="1100"/>
              <a:buFont typeface="Arial"/>
              <a:buNone/>
            </a:pPr>
            <a:r>
              <a:t/>
            </a:r>
            <a:endParaRPr sz="1150">
              <a:solidFill>
                <a:srgbClr val="605E5E"/>
              </a:solidFill>
              <a:latin typeface="Open Sans"/>
              <a:ea typeface="Open Sans"/>
              <a:cs typeface="Open Sans"/>
              <a:sym typeface="Open Sans"/>
            </a:endParaRPr>
          </a:p>
          <a:p>
            <a:pPr indent="0" lvl="0" marL="0" rtl="0" algn="l">
              <a:lnSpc>
                <a:spcPct val="100000"/>
              </a:lnSpc>
              <a:spcBef>
                <a:spcPts val="0"/>
              </a:spcBef>
              <a:spcAft>
                <a:spcPts val="0"/>
              </a:spcAft>
              <a:buClr>
                <a:schemeClr val="dk2"/>
              </a:buClr>
              <a:buSzPts val="1100"/>
              <a:buFont typeface="Arial"/>
              <a:buNone/>
            </a:pPr>
            <a:r>
              <a:t/>
            </a:r>
            <a:endParaRPr sz="2400">
              <a:latin typeface="Raleway"/>
              <a:ea typeface="Raleway"/>
              <a:cs typeface="Raleway"/>
              <a:sym typeface="Raleway"/>
            </a:endParaRPr>
          </a:p>
          <a:p>
            <a:pPr indent="0" lvl="0" marL="0" rtl="0" algn="l">
              <a:spcBef>
                <a:spcPts val="0"/>
              </a:spcBef>
              <a:spcAft>
                <a:spcPts val="0"/>
              </a:spcAft>
              <a:buClr>
                <a:schemeClr val="dk2"/>
              </a:buClr>
              <a:buSzPts val="1100"/>
              <a:buFont typeface="Arial"/>
              <a:buNone/>
            </a:pPr>
            <a:r>
              <a:t/>
            </a:r>
            <a:endParaRPr/>
          </a:p>
          <a:p>
            <a:pPr indent="0" lvl="0" marL="0" rtl="0" algn="l">
              <a:spcBef>
                <a:spcPts val="1600"/>
              </a:spcBef>
              <a:spcAft>
                <a:spcPts val="0"/>
              </a:spcAft>
              <a:buClr>
                <a:schemeClr val="dk2"/>
              </a:buClr>
              <a:buSzPts val="1100"/>
              <a:buFont typeface="Arial"/>
              <a:buNone/>
            </a:pPr>
            <a:r>
              <a:t/>
            </a:r>
            <a:endParaRPr/>
          </a:p>
          <a:p>
            <a:pPr indent="0" lvl="0" marL="0" rtl="0" algn="l">
              <a:lnSpc>
                <a:spcPct val="100000"/>
              </a:lnSpc>
              <a:spcBef>
                <a:spcPts val="1600"/>
              </a:spcBef>
              <a:spcAft>
                <a:spcPts val="1600"/>
              </a:spcAft>
              <a:buNone/>
            </a:pPr>
            <a:r>
              <a:t/>
            </a:r>
            <a:endParaRPr>
              <a:solidFill>
                <a:schemeClr val="lt1"/>
              </a:solidFill>
            </a:endParaRPr>
          </a:p>
        </p:txBody>
      </p:sp>
      <p:pic>
        <p:nvPicPr>
          <p:cNvPr id="126" name="Google Shape;126;p21"/>
          <p:cNvPicPr preferRelativeResize="0"/>
          <p:nvPr/>
        </p:nvPicPr>
        <p:blipFill rotWithShape="1">
          <a:blip r:embed="rId4">
            <a:alphaModFix/>
          </a:blip>
          <a:srcRect b="2780" l="1555" r="0" t="0"/>
          <a:stretch/>
        </p:blipFill>
        <p:spPr>
          <a:xfrm>
            <a:off x="6810550" y="128700"/>
            <a:ext cx="2243226" cy="1285749"/>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pic>
        <p:nvPicPr>
          <p:cNvPr id="131" name="Google Shape;131;p22"/>
          <p:cNvPicPr preferRelativeResize="0"/>
          <p:nvPr/>
        </p:nvPicPr>
        <p:blipFill>
          <a:blip r:embed="rId3">
            <a:alphaModFix/>
          </a:blip>
          <a:stretch>
            <a:fillRect/>
          </a:stretch>
        </p:blipFill>
        <p:spPr>
          <a:xfrm>
            <a:off x="0" y="0"/>
            <a:ext cx="9244516" cy="5143499"/>
          </a:xfrm>
          <a:prstGeom prst="rect">
            <a:avLst/>
          </a:prstGeom>
          <a:noFill/>
          <a:ln>
            <a:noFill/>
          </a:ln>
        </p:spPr>
      </p:pic>
      <p:sp>
        <p:nvSpPr>
          <p:cNvPr id="132" name="Google Shape;132;p22"/>
          <p:cNvSpPr/>
          <p:nvPr/>
        </p:nvSpPr>
        <p:spPr>
          <a:xfrm>
            <a:off x="395800" y="3798200"/>
            <a:ext cx="3507000" cy="934500"/>
          </a:xfrm>
          <a:prstGeom prst="rect">
            <a:avLst/>
          </a:prstGeom>
          <a:solidFill>
            <a:srgbClr val="000000">
              <a:alpha val="7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2"/>
          <p:cNvSpPr txBox="1"/>
          <p:nvPr>
            <p:ph type="title"/>
          </p:nvPr>
        </p:nvSpPr>
        <p:spPr>
          <a:xfrm>
            <a:off x="472000" y="3798225"/>
            <a:ext cx="3394200" cy="934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0" lang="en" sz="1150">
                <a:solidFill>
                  <a:schemeClr val="lt1"/>
                </a:solidFill>
                <a:latin typeface="Open Sans"/>
                <a:ea typeface="Open Sans"/>
                <a:cs typeface="Open Sans"/>
                <a:sym typeface="Open Sans"/>
              </a:rPr>
              <a:t>Re-imagined signs by </a:t>
            </a:r>
            <a:r>
              <a:rPr lang="en" sz="1150">
                <a:solidFill>
                  <a:schemeClr val="lt1"/>
                </a:solidFill>
                <a:latin typeface="Open Sans"/>
                <a:ea typeface="Open Sans"/>
                <a:cs typeface="Open Sans"/>
                <a:sym typeface="Open Sans"/>
              </a:rPr>
              <a:t>Gala Porras-Kim</a:t>
            </a:r>
            <a:r>
              <a:rPr b="0" lang="en" sz="1150">
                <a:solidFill>
                  <a:schemeClr val="lt1"/>
                </a:solidFill>
                <a:latin typeface="Open Sans"/>
                <a:ea typeface="Open Sans"/>
                <a:cs typeface="Open Sans"/>
                <a:sym typeface="Open Sans"/>
              </a:rPr>
              <a:t> tell the untold story of Gabrielino-Tongva remains, exhumed to make way for a new park at the site of the installation. (Location: 90094)</a:t>
            </a:r>
            <a:endParaRPr b="0" sz="2400">
              <a:solidFill>
                <a:schemeClr val="dk2"/>
              </a:solidFill>
            </a:endParaRPr>
          </a:p>
        </p:txBody>
      </p:sp>
      <p:grpSp>
        <p:nvGrpSpPr>
          <p:cNvPr id="134" name="Google Shape;134;p22"/>
          <p:cNvGrpSpPr/>
          <p:nvPr/>
        </p:nvGrpSpPr>
        <p:grpSpPr>
          <a:xfrm>
            <a:off x="7206800" y="2435321"/>
            <a:ext cx="1982882" cy="2410476"/>
            <a:chOff x="6803275" y="395363"/>
            <a:chExt cx="2212050" cy="2537076"/>
          </a:xfrm>
        </p:grpSpPr>
        <p:pic>
          <p:nvPicPr>
            <p:cNvPr id="135" name="Google Shape;135;p22"/>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descr="Piece of duct tape sticking a note to the slide" id="136" name="Google Shape;136;p22"/>
            <p:cNvPicPr preferRelativeResize="0"/>
            <p:nvPr/>
          </p:nvPicPr>
          <p:blipFill rotWithShape="1">
            <a:blip r:embed="rId5">
              <a:alphaModFix/>
            </a:blip>
            <a:srcRect b="10011" l="9244" r="2118" t="5926"/>
            <a:stretch/>
          </p:blipFill>
          <p:spPr>
            <a:xfrm rot="154826">
              <a:off x="7370663" y="419419"/>
              <a:ext cx="1077273" cy="382687"/>
            </a:xfrm>
            <a:prstGeom prst="rect">
              <a:avLst/>
            </a:prstGeom>
            <a:noFill/>
            <a:ln>
              <a:noFill/>
            </a:ln>
          </p:spPr>
        </p:pic>
        <p:sp>
          <p:nvSpPr>
            <p:cNvPr id="137" name="Google Shape;137;p22"/>
            <p:cNvSpPr txBox="1"/>
            <p:nvPr/>
          </p:nvSpPr>
          <p:spPr>
            <a:xfrm>
              <a:off x="6980400" y="590802"/>
              <a:ext cx="1893300" cy="20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a:solidFill>
                    <a:schemeClr val="dk1"/>
                  </a:solidFill>
                  <a:latin typeface="Raleway"/>
                  <a:ea typeface="Raleway"/>
                  <a:cs typeface="Raleway"/>
                  <a:sym typeface="Raleway"/>
                </a:rPr>
                <a:t>Tip</a:t>
              </a:r>
              <a:br>
                <a:rPr b="1" lang="en">
                  <a:solidFill>
                    <a:schemeClr val="dk1"/>
                  </a:solidFill>
                  <a:latin typeface="Raleway"/>
                  <a:ea typeface="Raleway"/>
                  <a:cs typeface="Raleway"/>
                  <a:sym typeface="Raleway"/>
                </a:rPr>
              </a:br>
              <a:r>
                <a:rPr lang="en" sz="1000">
                  <a:solidFill>
                    <a:srgbClr val="605E5E"/>
                  </a:solidFill>
                  <a:latin typeface="Open Sans"/>
                  <a:ea typeface="Open Sans"/>
                  <a:cs typeface="Open Sans"/>
                  <a:sym typeface="Open Sans"/>
                </a:rPr>
                <a:t>In Ballona Park, Playa Vista, CA. Located at</a:t>
              </a:r>
              <a:r>
                <a:rPr b="1" lang="en" sz="1000">
                  <a:solidFill>
                    <a:srgbClr val="605E5E"/>
                  </a:solidFill>
                  <a:latin typeface="Open Sans"/>
                  <a:ea typeface="Open Sans"/>
                  <a:cs typeface="Open Sans"/>
                  <a:sym typeface="Open Sans"/>
                </a:rPr>
                <a:t> 33.96929, -118.42373</a:t>
              </a:r>
              <a:endParaRPr b="1" sz="1000">
                <a:solidFill>
                  <a:srgbClr val="605E5E"/>
                </a:solidFill>
                <a:latin typeface="Open Sans"/>
                <a:ea typeface="Open Sans"/>
                <a:cs typeface="Open Sans"/>
                <a:sym typeface="Open Sans"/>
              </a:endParaRPr>
            </a:p>
            <a:p>
              <a:pPr indent="0" lvl="0" marL="0" rtl="0" algn="l">
                <a:lnSpc>
                  <a:spcPct val="115000"/>
                </a:lnSpc>
                <a:spcBef>
                  <a:spcPts val="800"/>
                </a:spcBef>
                <a:spcAft>
                  <a:spcPts val="0"/>
                </a:spcAft>
                <a:buClr>
                  <a:schemeClr val="dk2"/>
                </a:buClr>
                <a:buSzPts val="1100"/>
                <a:buFont typeface="Arial"/>
                <a:buNone/>
              </a:pPr>
              <a:r>
                <a:rPr lang="en" sz="1000">
                  <a:solidFill>
                    <a:srgbClr val="605E5E"/>
                  </a:solidFill>
                  <a:latin typeface="Open Sans"/>
                  <a:ea typeface="Open Sans"/>
                  <a:cs typeface="Open Sans"/>
                  <a:sym typeface="Open Sans"/>
                </a:rPr>
                <a:t>For the best vantage point, go to 13081 Bluff Creek Drive and pass the signs on your right as you enter the park. Gala's work will appear to the left in front of you.</a:t>
              </a:r>
              <a:endParaRPr sz="1000">
                <a:solidFill>
                  <a:srgbClr val="605E5E"/>
                </a:solidFill>
                <a:latin typeface="Open Sans"/>
                <a:ea typeface="Open Sans"/>
                <a:cs typeface="Open Sans"/>
                <a:sym typeface="Open Sans"/>
              </a:endParaRPr>
            </a:p>
            <a:p>
              <a:pPr indent="0" lvl="0" marL="0" rtl="0" algn="l">
                <a:spcBef>
                  <a:spcPts val="0"/>
                </a:spcBef>
                <a:spcAft>
                  <a:spcPts val="800"/>
                </a:spcAft>
                <a:buNone/>
              </a:pPr>
              <a:r>
                <a:t/>
              </a:r>
              <a:endParaRPr sz="1200">
                <a:solidFill>
                  <a:schemeClr val="dk2"/>
                </a:solidFill>
                <a:latin typeface="Raleway"/>
                <a:ea typeface="Raleway"/>
                <a:cs typeface="Raleway"/>
                <a:sym typeface="Raleway"/>
              </a:endParaRPr>
            </a:p>
          </p:txBody>
        </p:sp>
      </p:grpSp>
      <p:sp>
        <p:nvSpPr>
          <p:cNvPr id="138" name="Google Shape;138;p22"/>
          <p:cNvSpPr/>
          <p:nvPr/>
        </p:nvSpPr>
        <p:spPr>
          <a:xfrm>
            <a:off x="191750" y="157900"/>
            <a:ext cx="6113700" cy="462600"/>
          </a:xfrm>
          <a:prstGeom prst="rect">
            <a:avLst/>
          </a:prstGeom>
          <a:solidFill>
            <a:srgbClr val="000000">
              <a:alpha val="7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2"/>
          <p:cNvSpPr txBox="1"/>
          <p:nvPr/>
        </p:nvSpPr>
        <p:spPr>
          <a:xfrm>
            <a:off x="191750" y="157900"/>
            <a:ext cx="6361800" cy="564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800">
                <a:solidFill>
                  <a:schemeClr val="dk1"/>
                </a:solidFill>
                <a:latin typeface="Lato"/>
                <a:ea typeface="Lato"/>
                <a:cs typeface="Lato"/>
                <a:sym typeface="Lato"/>
              </a:rPr>
              <a:t>“Supplement to Ballona Discovery Park Informative Signs" </a:t>
            </a:r>
            <a:endParaRPr b="1" sz="1800">
              <a:solidFill>
                <a:schemeClr val="dk1"/>
              </a:solidFill>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pic>
        <p:nvPicPr>
          <p:cNvPr descr="Screen Shot 2015-11-20 at 9.47.21 AM.png" id="144" name="Google Shape;144;p23"/>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145" name="Google Shape;145;p23"/>
          <p:cNvSpPr txBox="1"/>
          <p:nvPr>
            <p:ph type="title"/>
          </p:nvPr>
        </p:nvSpPr>
        <p:spPr>
          <a:xfrm>
            <a:off x="1072650" y="667175"/>
            <a:ext cx="6998700" cy="301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Why does AR matter for art history, and why should you care?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49" name="Shape 149"/>
        <p:cNvGrpSpPr/>
        <p:nvPr/>
      </p:nvGrpSpPr>
      <p:grpSpPr>
        <a:xfrm>
          <a:off x="0" y="0"/>
          <a:ext cx="0" cy="0"/>
          <a:chOff x="0" y="0"/>
          <a:chExt cx="0" cy="0"/>
        </a:xfrm>
      </p:grpSpPr>
      <p:pic>
        <p:nvPicPr>
          <p:cNvPr id="150" name="Google Shape;150;p24"/>
          <p:cNvPicPr preferRelativeResize="0"/>
          <p:nvPr/>
        </p:nvPicPr>
        <p:blipFill>
          <a:blip r:embed="rId3">
            <a:alphaModFix/>
          </a:blip>
          <a:stretch>
            <a:fillRect/>
          </a:stretch>
        </p:blipFill>
        <p:spPr>
          <a:xfrm>
            <a:off x="759900" y="162725"/>
            <a:ext cx="7712875" cy="4818049"/>
          </a:xfrm>
          <a:prstGeom prst="rect">
            <a:avLst/>
          </a:prstGeom>
          <a:noFill/>
          <a:ln>
            <a:noFill/>
          </a:ln>
        </p:spPr>
      </p:pic>
      <p:pic>
        <p:nvPicPr>
          <p:cNvPr descr="Piece of duct tape sticking a note to the slide" id="151" name="Google Shape;151;p24"/>
          <p:cNvPicPr preferRelativeResize="0"/>
          <p:nvPr/>
        </p:nvPicPr>
        <p:blipFill rotWithShape="1">
          <a:blip r:embed="rId4">
            <a:alphaModFix/>
          </a:blip>
          <a:srcRect b="10011" l="9244" r="2118" t="5926"/>
          <a:stretch/>
        </p:blipFill>
        <p:spPr>
          <a:xfrm rot="154821">
            <a:off x="3924809" y="191635"/>
            <a:ext cx="1294382" cy="445954"/>
          </a:xfrm>
          <a:prstGeom prst="rect">
            <a:avLst/>
          </a:prstGeom>
          <a:noFill/>
          <a:ln>
            <a:noFill/>
          </a:ln>
        </p:spPr>
      </p:pic>
      <p:sp>
        <p:nvSpPr>
          <p:cNvPr id="152" name="Google Shape;152;p24"/>
          <p:cNvSpPr txBox="1"/>
          <p:nvPr/>
        </p:nvSpPr>
        <p:spPr>
          <a:xfrm>
            <a:off x="1260225" y="890275"/>
            <a:ext cx="67122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rgbClr val="666666"/>
                </a:solidFill>
                <a:latin typeface="Raleway"/>
                <a:ea typeface="Raleway"/>
                <a:cs typeface="Raleway"/>
                <a:sym typeface="Raleway"/>
              </a:rPr>
              <a:t>1. Augmented Reality (AR) </a:t>
            </a:r>
            <a:r>
              <a:rPr b="1" lang="en" sz="3000">
                <a:solidFill>
                  <a:srgbClr val="666666"/>
                </a:solidFill>
                <a:latin typeface="Raleway"/>
                <a:ea typeface="Raleway"/>
                <a:cs typeface="Raleway"/>
                <a:sym typeface="Raleway"/>
              </a:rPr>
              <a:t>reveals and adds layers of reality </a:t>
            </a:r>
            <a:endParaRPr b="1" sz="3000">
              <a:solidFill>
                <a:srgbClr val="666666"/>
              </a:solidFill>
              <a:latin typeface="Raleway"/>
              <a:ea typeface="Raleway"/>
              <a:cs typeface="Raleway"/>
              <a:sym typeface="Raleway"/>
            </a:endParaRPr>
          </a:p>
        </p:txBody>
      </p:sp>
      <p:sp>
        <p:nvSpPr>
          <p:cNvPr id="153" name="Google Shape;153;p24"/>
          <p:cNvSpPr txBox="1"/>
          <p:nvPr>
            <p:ph idx="4294967295" type="body"/>
          </p:nvPr>
        </p:nvSpPr>
        <p:spPr>
          <a:xfrm>
            <a:off x="1602150" y="1799450"/>
            <a:ext cx="5939700" cy="3181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Locative</a:t>
            </a:r>
            <a:br>
              <a:rPr lang="en" sz="1400">
                <a:latin typeface="Raleway"/>
                <a:ea typeface="Raleway"/>
                <a:cs typeface="Raleway"/>
                <a:sym typeface="Raleway"/>
              </a:rPr>
            </a:br>
            <a:r>
              <a:rPr lang="en" sz="1200">
                <a:latin typeface="Raleway"/>
                <a:ea typeface="Raleway"/>
                <a:cs typeface="Raleway"/>
                <a:sym typeface="Raleway"/>
              </a:rPr>
              <a:t>Uses location-based technology like GPS and wi-fi to create and comment on the sense of space and place.</a:t>
            </a:r>
            <a:endParaRPr sz="1200">
              <a:latin typeface="Raleway"/>
              <a:ea typeface="Raleway"/>
              <a:cs typeface="Raleway"/>
              <a:sym typeface="Raleway"/>
            </a:endParaRPr>
          </a:p>
          <a:p>
            <a:pPr indent="-317500" lvl="0" marL="457200" rtl="0" algn="l">
              <a:spcBef>
                <a:spcPts val="10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Interactive</a:t>
            </a:r>
            <a:br>
              <a:rPr lang="en" sz="1400">
                <a:latin typeface="Raleway"/>
                <a:ea typeface="Raleway"/>
                <a:cs typeface="Raleway"/>
                <a:sym typeface="Raleway"/>
              </a:rPr>
            </a:br>
            <a:r>
              <a:rPr lang="en" sz="1200">
                <a:latin typeface="Raleway"/>
                <a:ea typeface="Raleway"/>
                <a:cs typeface="Raleway"/>
                <a:sym typeface="Raleway"/>
              </a:rPr>
              <a:t>Augmented reality creates an additional layer of reality with hidden interactive animations</a:t>
            </a:r>
            <a:endParaRPr sz="1200">
              <a:latin typeface="Raleway"/>
              <a:ea typeface="Raleway"/>
              <a:cs typeface="Raleway"/>
              <a:sym typeface="Raleway"/>
            </a:endParaRPr>
          </a:p>
          <a:p>
            <a:pPr indent="-317500" lvl="0" marL="457200" rtl="0" algn="l">
              <a:spcBef>
                <a:spcPts val="1000"/>
              </a:spcBef>
              <a:spcAft>
                <a:spcPts val="1000"/>
              </a:spcAft>
              <a:buClr>
                <a:schemeClr val="dk1"/>
              </a:buClr>
              <a:buSzPts val="1400"/>
              <a:buFont typeface="Raleway"/>
              <a:buChar char="➔"/>
            </a:pPr>
            <a:r>
              <a:rPr b="1" lang="en" sz="1400">
                <a:solidFill>
                  <a:schemeClr val="dk1"/>
                </a:solidFill>
                <a:latin typeface="Raleway"/>
                <a:ea typeface="Raleway"/>
                <a:cs typeface="Raleway"/>
                <a:sym typeface="Raleway"/>
              </a:rPr>
              <a:t>Accessible</a:t>
            </a:r>
            <a:br>
              <a:rPr lang="en" sz="1400">
                <a:latin typeface="Raleway"/>
                <a:ea typeface="Raleway"/>
                <a:cs typeface="Raleway"/>
                <a:sym typeface="Raleway"/>
              </a:rPr>
            </a:br>
            <a:r>
              <a:rPr lang="en" sz="1200">
                <a:latin typeface="Raleway"/>
                <a:ea typeface="Raleway"/>
                <a:cs typeface="Raleway"/>
                <a:sym typeface="Raleway"/>
              </a:rPr>
              <a:t>Outsid</a:t>
            </a:r>
            <a:r>
              <a:rPr lang="en" sz="1200">
                <a:solidFill>
                  <a:schemeClr val="dk2"/>
                </a:solidFill>
                <a:latin typeface="Raleway"/>
                <a:ea typeface="Raleway"/>
                <a:cs typeface="Raleway"/>
                <a:sym typeface="Raleway"/>
              </a:rPr>
              <a:t>e the </a:t>
            </a:r>
            <a:r>
              <a:rPr lang="en" sz="1200">
                <a:latin typeface="Raleway"/>
                <a:ea typeface="Raleway"/>
                <a:cs typeface="Raleway"/>
                <a:sym typeface="Raleway"/>
              </a:rPr>
              <a:t>confines of an art gallery, this exhibition belongs to a global audience that allows for intimate communication and interaction with the viewer, directly through their smartphone.</a:t>
            </a:r>
            <a:r>
              <a:rPr lang="en" sz="1200">
                <a:solidFill>
                  <a:schemeClr val="dk2"/>
                </a:solidFill>
                <a:latin typeface="Raleway"/>
                <a:ea typeface="Raleway"/>
                <a:cs typeface="Raleway"/>
                <a:sym typeface="Raleway"/>
              </a:rPr>
              <a:t> </a:t>
            </a:r>
            <a:endParaRPr sz="1200">
              <a:solidFill>
                <a:schemeClr val="dk2"/>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57" name="Shape 157"/>
        <p:cNvGrpSpPr/>
        <p:nvPr/>
      </p:nvGrpSpPr>
      <p:grpSpPr>
        <a:xfrm>
          <a:off x="0" y="0"/>
          <a:ext cx="0" cy="0"/>
          <a:chOff x="0" y="0"/>
          <a:chExt cx="0" cy="0"/>
        </a:xfrm>
      </p:grpSpPr>
      <p:pic>
        <p:nvPicPr>
          <p:cNvPr id="158" name="Google Shape;158;p25"/>
          <p:cNvPicPr preferRelativeResize="0"/>
          <p:nvPr/>
        </p:nvPicPr>
        <p:blipFill>
          <a:blip r:embed="rId3">
            <a:alphaModFix/>
          </a:blip>
          <a:stretch>
            <a:fillRect/>
          </a:stretch>
        </p:blipFill>
        <p:spPr>
          <a:xfrm>
            <a:off x="759900" y="162725"/>
            <a:ext cx="7712875" cy="4818049"/>
          </a:xfrm>
          <a:prstGeom prst="rect">
            <a:avLst/>
          </a:prstGeom>
          <a:noFill/>
          <a:ln>
            <a:noFill/>
          </a:ln>
        </p:spPr>
      </p:pic>
      <p:sp>
        <p:nvSpPr>
          <p:cNvPr id="159" name="Google Shape;159;p25"/>
          <p:cNvSpPr txBox="1"/>
          <p:nvPr/>
        </p:nvSpPr>
        <p:spPr>
          <a:xfrm>
            <a:off x="1317113" y="615825"/>
            <a:ext cx="70035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2400">
                <a:solidFill>
                  <a:schemeClr val="lt2"/>
                </a:solidFill>
                <a:latin typeface="Raleway"/>
                <a:ea typeface="Raleway"/>
                <a:cs typeface="Raleway"/>
                <a:sym typeface="Raleway"/>
              </a:rPr>
              <a:t>2. AR is a battleground</a:t>
            </a:r>
            <a:endParaRPr b="1" sz="2400">
              <a:solidFill>
                <a:schemeClr val="lt2"/>
              </a:solidFill>
              <a:latin typeface="Raleway"/>
              <a:ea typeface="Raleway"/>
              <a:cs typeface="Raleway"/>
              <a:sym typeface="Raleway"/>
            </a:endParaRPr>
          </a:p>
        </p:txBody>
      </p:sp>
      <p:sp>
        <p:nvSpPr>
          <p:cNvPr id="160" name="Google Shape;160;p25"/>
          <p:cNvSpPr txBox="1"/>
          <p:nvPr>
            <p:ph idx="4294967295" type="body"/>
          </p:nvPr>
        </p:nvSpPr>
        <p:spPr>
          <a:xfrm>
            <a:off x="1507125" y="1429100"/>
            <a:ext cx="6231000" cy="327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200">
                <a:latin typeface="Raleway"/>
                <a:ea typeface="Raleway"/>
                <a:cs typeface="Raleway"/>
                <a:sym typeface="Raleway"/>
              </a:rPr>
              <a:t>This virtual realm of augmented reality is a wild frontier, a blank canvas for artists. </a:t>
            </a:r>
            <a:endParaRPr sz="1200">
              <a:latin typeface="Raleway"/>
              <a:ea typeface="Raleway"/>
              <a:cs typeface="Raleway"/>
              <a:sym typeface="Raleway"/>
            </a:endParaRPr>
          </a:p>
          <a:p>
            <a:pPr indent="-317500" lvl="0" marL="457200" rtl="0" algn="l">
              <a:spcBef>
                <a:spcPts val="16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Subversion</a:t>
            </a:r>
            <a:endParaRPr sz="1200">
              <a:latin typeface="Raleway"/>
              <a:ea typeface="Raleway"/>
              <a:cs typeface="Raleway"/>
              <a:sym typeface="Raleway"/>
            </a:endParaRPr>
          </a:p>
          <a:p>
            <a:pPr indent="-317500" lvl="1" marL="914400" rtl="0" algn="l">
              <a:spcBef>
                <a:spcPts val="1000"/>
              </a:spcBef>
              <a:spcAft>
                <a:spcPts val="0"/>
              </a:spcAft>
              <a:buSzPts val="1400"/>
              <a:buFont typeface="Raleway"/>
              <a:buChar char="◆"/>
            </a:pPr>
            <a:r>
              <a:rPr lang="en" sz="1200">
                <a:highlight>
                  <a:srgbClr val="FFFFFF"/>
                </a:highlight>
                <a:latin typeface="Raleway"/>
                <a:ea typeface="Raleway"/>
                <a:cs typeface="Raleway"/>
                <a:sym typeface="Raleway"/>
              </a:rPr>
              <a:t>“It’s a subversive project,” Cahill explains. “It doesn’t rely on permissions from institutions or on the institutions themselves. It exists outside of that.”</a:t>
            </a:r>
            <a:endParaRPr sz="1200">
              <a:highlight>
                <a:srgbClr val="FFFFFF"/>
              </a:highlight>
              <a:latin typeface="Georgia"/>
              <a:ea typeface="Georgia"/>
              <a:cs typeface="Georgia"/>
              <a:sym typeface="Georgia"/>
            </a:endParaRPr>
          </a:p>
          <a:p>
            <a:pPr indent="-317500" lvl="0" marL="457200" rtl="0" algn="l">
              <a:spcBef>
                <a:spcPts val="10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Changing the Narrative</a:t>
            </a:r>
            <a:endParaRPr sz="1400">
              <a:latin typeface="Raleway"/>
              <a:ea typeface="Raleway"/>
              <a:cs typeface="Raleway"/>
              <a:sym typeface="Raleway"/>
            </a:endParaRPr>
          </a:p>
          <a:p>
            <a:pPr indent="-317500" lvl="1" marL="914400" rtl="0" algn="l">
              <a:spcBef>
                <a:spcPts val="1000"/>
              </a:spcBef>
              <a:spcAft>
                <a:spcPts val="0"/>
              </a:spcAft>
              <a:buSzPts val="1400"/>
              <a:buFont typeface="Raleway"/>
              <a:buChar char="◆"/>
            </a:pPr>
            <a:r>
              <a:rPr lang="en" sz="1200">
                <a:latin typeface="Raleway"/>
                <a:ea typeface="Raleway"/>
                <a:cs typeface="Raleway"/>
                <a:sym typeface="Raleway"/>
              </a:rPr>
              <a:t>Cahill points out that as artists, we must resists VR/AR technology pressures by “... offering dynamic, thought-provoking alternatives, lest we cede that territory to commercial entities, likely unconcerned with the cultural consequences of their actions.”</a:t>
            </a:r>
            <a:endParaRPr>
              <a:latin typeface="Raleway"/>
              <a:ea typeface="Raleway"/>
              <a:cs typeface="Raleway"/>
              <a:sym typeface="Raleway"/>
            </a:endParaRPr>
          </a:p>
        </p:txBody>
      </p:sp>
      <p:pic>
        <p:nvPicPr>
          <p:cNvPr descr="Piece of duct tape sticking a note to the slide" id="161" name="Google Shape;161;p25"/>
          <p:cNvPicPr preferRelativeResize="0"/>
          <p:nvPr/>
        </p:nvPicPr>
        <p:blipFill rotWithShape="1">
          <a:blip r:embed="rId4">
            <a:alphaModFix/>
          </a:blip>
          <a:srcRect b="10011" l="9244" r="2118" t="5926"/>
          <a:stretch/>
        </p:blipFill>
        <p:spPr>
          <a:xfrm rot="154821">
            <a:off x="3924809" y="191635"/>
            <a:ext cx="1294382" cy="44595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165" name="Shape 165"/>
        <p:cNvGrpSpPr/>
        <p:nvPr/>
      </p:nvGrpSpPr>
      <p:grpSpPr>
        <a:xfrm>
          <a:off x="0" y="0"/>
          <a:ext cx="0" cy="0"/>
          <a:chOff x="0" y="0"/>
          <a:chExt cx="0" cy="0"/>
        </a:xfrm>
      </p:grpSpPr>
      <p:pic>
        <p:nvPicPr>
          <p:cNvPr id="166" name="Google Shape;166;p26"/>
          <p:cNvPicPr preferRelativeResize="0"/>
          <p:nvPr/>
        </p:nvPicPr>
        <p:blipFill>
          <a:blip r:embed="rId3">
            <a:alphaModFix/>
          </a:blip>
          <a:stretch>
            <a:fillRect/>
          </a:stretch>
        </p:blipFill>
        <p:spPr>
          <a:xfrm>
            <a:off x="759900" y="162725"/>
            <a:ext cx="7712875" cy="4818049"/>
          </a:xfrm>
          <a:prstGeom prst="rect">
            <a:avLst/>
          </a:prstGeom>
          <a:noFill/>
          <a:ln>
            <a:noFill/>
          </a:ln>
        </p:spPr>
      </p:pic>
      <p:sp>
        <p:nvSpPr>
          <p:cNvPr id="167" name="Google Shape;167;p26"/>
          <p:cNvSpPr txBox="1"/>
          <p:nvPr/>
        </p:nvSpPr>
        <p:spPr>
          <a:xfrm>
            <a:off x="1317113" y="615825"/>
            <a:ext cx="70035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2400">
                <a:solidFill>
                  <a:schemeClr val="lt2"/>
                </a:solidFill>
                <a:latin typeface="Raleway"/>
                <a:ea typeface="Raleway"/>
                <a:cs typeface="Raleway"/>
                <a:sym typeface="Raleway"/>
              </a:rPr>
              <a:t>2. AR is accessible </a:t>
            </a:r>
            <a:endParaRPr b="1" sz="2400">
              <a:solidFill>
                <a:schemeClr val="lt2"/>
              </a:solidFill>
              <a:latin typeface="Raleway"/>
              <a:ea typeface="Raleway"/>
              <a:cs typeface="Raleway"/>
              <a:sym typeface="Raleway"/>
            </a:endParaRPr>
          </a:p>
        </p:txBody>
      </p:sp>
      <p:sp>
        <p:nvSpPr>
          <p:cNvPr id="168" name="Google Shape;168;p26"/>
          <p:cNvSpPr txBox="1"/>
          <p:nvPr>
            <p:ph idx="4294967295" type="body"/>
          </p:nvPr>
        </p:nvSpPr>
        <p:spPr>
          <a:xfrm>
            <a:off x="1507125" y="1429100"/>
            <a:ext cx="6231000" cy="327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200">
                <a:latin typeface="Raleway"/>
                <a:ea typeface="Raleway"/>
                <a:cs typeface="Raleway"/>
                <a:sym typeface="Raleway"/>
              </a:rPr>
              <a:t>The intimacy and low cost of AR allows new stories to be told, centered, and heard.</a:t>
            </a:r>
            <a:endParaRPr b="1" sz="1200">
              <a:latin typeface="Raleway"/>
              <a:ea typeface="Raleway"/>
              <a:cs typeface="Raleway"/>
              <a:sym typeface="Raleway"/>
            </a:endParaRPr>
          </a:p>
          <a:p>
            <a:pPr indent="-317500" lvl="0" marL="457200" rtl="0" algn="l">
              <a:spcBef>
                <a:spcPts val="16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Affordable Cost</a:t>
            </a:r>
            <a:endParaRPr sz="1200">
              <a:latin typeface="Raleway"/>
              <a:ea typeface="Raleway"/>
              <a:cs typeface="Raleway"/>
              <a:sym typeface="Raleway"/>
            </a:endParaRPr>
          </a:p>
          <a:p>
            <a:pPr indent="-317500" lvl="1" marL="914400" rtl="0" algn="l">
              <a:spcBef>
                <a:spcPts val="1000"/>
              </a:spcBef>
              <a:spcAft>
                <a:spcPts val="0"/>
              </a:spcAft>
              <a:buSzPts val="1400"/>
              <a:buFont typeface="Raleway"/>
              <a:buChar char="◆"/>
            </a:pPr>
            <a:r>
              <a:rPr lang="en" sz="1200">
                <a:highlight>
                  <a:srgbClr val="FFFFFF"/>
                </a:highlight>
                <a:latin typeface="Raleway"/>
                <a:ea typeface="Raleway"/>
                <a:cs typeface="Raleway"/>
                <a:sym typeface="Raleway"/>
              </a:rPr>
              <a:t>To create a physical versions of large AR works, artists would have to fundraise massive amounts of money, hire a large team, and navigate permitting, construction, and a host of bureaucratic red tape. AR projects are more cost effective, and doesn’t leave a carbon footprint.</a:t>
            </a:r>
            <a:endParaRPr sz="1200">
              <a:highlight>
                <a:srgbClr val="FFFFFF"/>
              </a:highlight>
              <a:latin typeface="Raleway"/>
              <a:ea typeface="Raleway"/>
              <a:cs typeface="Raleway"/>
              <a:sym typeface="Raleway"/>
            </a:endParaRPr>
          </a:p>
          <a:p>
            <a:pPr indent="-317500" lvl="0" marL="457200" rtl="0" algn="l">
              <a:spcBef>
                <a:spcPts val="10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Personal Histories</a:t>
            </a:r>
            <a:endParaRPr sz="1400">
              <a:latin typeface="Raleway"/>
              <a:ea typeface="Raleway"/>
              <a:cs typeface="Raleway"/>
              <a:sym typeface="Raleway"/>
            </a:endParaRPr>
          </a:p>
          <a:p>
            <a:pPr indent="-317500" lvl="1" marL="914400" rtl="0" algn="l">
              <a:spcBef>
                <a:spcPts val="1000"/>
              </a:spcBef>
              <a:spcAft>
                <a:spcPts val="0"/>
              </a:spcAft>
              <a:buSzPts val="1400"/>
              <a:buFont typeface="Raleway"/>
              <a:buChar char="◆"/>
            </a:pPr>
            <a:r>
              <a:rPr lang="en" sz="1200">
                <a:highlight>
                  <a:srgbClr val="FFFFFF"/>
                </a:highlight>
                <a:latin typeface="Raleway"/>
                <a:ea typeface="Raleway"/>
                <a:cs typeface="Raleway"/>
                <a:sym typeface="Raleway"/>
              </a:rPr>
              <a:t>“We’re really activating sites along the river that people wouldn’t think of as sites of cultural significance,” Cahill says, “and asking them to think about histories that have been untold.” </a:t>
            </a:r>
            <a:endParaRPr>
              <a:latin typeface="Raleway"/>
              <a:ea typeface="Raleway"/>
              <a:cs typeface="Raleway"/>
              <a:sym typeface="Raleway"/>
            </a:endParaRPr>
          </a:p>
        </p:txBody>
      </p:sp>
      <p:pic>
        <p:nvPicPr>
          <p:cNvPr descr="Piece of duct tape sticking a note to the slide" id="169" name="Google Shape;169;p26"/>
          <p:cNvPicPr preferRelativeResize="0"/>
          <p:nvPr/>
        </p:nvPicPr>
        <p:blipFill rotWithShape="1">
          <a:blip r:embed="rId4">
            <a:alphaModFix/>
          </a:blip>
          <a:srcRect b="10011" l="9244" r="2118" t="5926"/>
          <a:stretch/>
        </p:blipFill>
        <p:spPr>
          <a:xfrm rot="154821">
            <a:off x="3924809" y="191635"/>
            <a:ext cx="1294382" cy="44595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27"/>
          <p:cNvSpPr txBox="1"/>
          <p:nvPr>
            <p:ph type="title"/>
          </p:nvPr>
        </p:nvSpPr>
        <p:spPr>
          <a:xfrm>
            <a:off x="542225" y="712143"/>
            <a:ext cx="6244200" cy="869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Your Assignment!</a:t>
            </a:r>
            <a:endParaRPr/>
          </a:p>
        </p:txBody>
      </p:sp>
      <p:sp>
        <p:nvSpPr>
          <p:cNvPr id="175" name="Google Shape;175;p27"/>
          <p:cNvSpPr txBox="1"/>
          <p:nvPr>
            <p:ph type="title"/>
          </p:nvPr>
        </p:nvSpPr>
        <p:spPr>
          <a:xfrm>
            <a:off x="542225" y="1757398"/>
            <a:ext cx="8046600" cy="21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Over the course of five lessons, students will learn and experiment with Augmented Reality (AR) in order to </a:t>
            </a:r>
            <a:r>
              <a:rPr lang="en" sz="2400">
                <a:solidFill>
                  <a:schemeClr val="dk1"/>
                </a:solidFill>
              </a:rPr>
              <a:t>create and publish their own AR artwork </a:t>
            </a:r>
            <a:r>
              <a:rPr lang="en" sz="2400"/>
              <a:t>that tells a </a:t>
            </a:r>
            <a:r>
              <a:rPr lang="en" sz="2400">
                <a:solidFill>
                  <a:schemeClr val="dk1"/>
                </a:solidFill>
              </a:rPr>
              <a:t>unique story about place</a:t>
            </a:r>
            <a:r>
              <a:rPr lang="en" sz="2400"/>
              <a:t>. You will also write an </a:t>
            </a:r>
            <a:r>
              <a:rPr lang="en" sz="2400">
                <a:solidFill>
                  <a:schemeClr val="dk1"/>
                </a:solidFill>
              </a:rPr>
              <a:t>artist statement</a:t>
            </a:r>
            <a:r>
              <a:rPr lang="en" sz="2400"/>
              <a:t> to articulate your artwork’s meaning and publish it online for an </a:t>
            </a:r>
            <a:r>
              <a:rPr lang="en" sz="2400">
                <a:solidFill>
                  <a:schemeClr val="dk1"/>
                </a:solidFill>
              </a:rPr>
              <a:t>online gallery walk</a:t>
            </a:r>
            <a:r>
              <a:rPr lang="en" sz="2400"/>
              <a:t>.</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B5394"/>
        </a:solidFill>
      </p:bgPr>
    </p:bg>
    <p:spTree>
      <p:nvGrpSpPr>
        <p:cNvPr id="179" name="Shape 179"/>
        <p:cNvGrpSpPr/>
        <p:nvPr/>
      </p:nvGrpSpPr>
      <p:grpSpPr>
        <a:xfrm>
          <a:off x="0" y="0"/>
          <a:ext cx="0" cy="0"/>
          <a:chOff x="0" y="0"/>
          <a:chExt cx="0" cy="0"/>
        </a:xfrm>
      </p:grpSpPr>
      <p:sp>
        <p:nvSpPr>
          <p:cNvPr id="180" name="Google Shape;180;p28"/>
          <p:cNvSpPr txBox="1"/>
          <p:nvPr>
            <p:ph type="title"/>
          </p:nvPr>
        </p:nvSpPr>
        <p:spPr>
          <a:xfrm>
            <a:off x="297875" y="292325"/>
            <a:ext cx="3276000" cy="139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rPr>
              <a:t>Schedule</a:t>
            </a:r>
            <a:endParaRPr>
              <a:solidFill>
                <a:schemeClr val="accent6"/>
              </a:solidFill>
            </a:endParaRPr>
          </a:p>
        </p:txBody>
      </p:sp>
      <p:sp>
        <p:nvSpPr>
          <p:cNvPr id="181" name="Google Shape;181;p28"/>
          <p:cNvSpPr txBox="1"/>
          <p:nvPr>
            <p:ph type="title"/>
          </p:nvPr>
        </p:nvSpPr>
        <p:spPr>
          <a:xfrm>
            <a:off x="1093725" y="2246100"/>
            <a:ext cx="7139400" cy="19422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Clr>
                <a:schemeClr val="accent6"/>
              </a:buClr>
              <a:buSzPts val="1800"/>
              <a:buChar char="●"/>
            </a:pPr>
            <a:r>
              <a:rPr lang="en" sz="1800">
                <a:solidFill>
                  <a:srgbClr val="FFFFFF"/>
                </a:solidFill>
              </a:rPr>
              <a:t>Lesson 1 (today): AR and Unit Intro + Tour of </a:t>
            </a:r>
            <a:r>
              <a:rPr i="1" lang="en" sz="1800">
                <a:solidFill>
                  <a:srgbClr val="FFFFFF"/>
                </a:solidFill>
              </a:rPr>
              <a:t>Artivive</a:t>
            </a:r>
            <a:br>
              <a:rPr lang="en" sz="1800">
                <a:solidFill>
                  <a:srgbClr val="FFFFFF"/>
                </a:solidFill>
              </a:rPr>
            </a:br>
            <a:r>
              <a:rPr lang="en" sz="1800">
                <a:solidFill>
                  <a:srgbClr val="FFFFFF"/>
                </a:solidFill>
              </a:rPr>
              <a:t> </a:t>
            </a:r>
            <a:endParaRPr sz="1800">
              <a:solidFill>
                <a:srgbClr val="FFFFFF"/>
              </a:solidFill>
            </a:endParaRPr>
          </a:p>
          <a:p>
            <a:pPr indent="-342900" lvl="0" marL="457200" rtl="0" algn="l">
              <a:spcBef>
                <a:spcPts val="0"/>
              </a:spcBef>
              <a:spcAft>
                <a:spcPts val="0"/>
              </a:spcAft>
              <a:buClr>
                <a:schemeClr val="accent6"/>
              </a:buClr>
              <a:buSzPts val="1800"/>
              <a:buChar char="●"/>
            </a:pPr>
            <a:r>
              <a:rPr lang="en" sz="1800">
                <a:solidFill>
                  <a:srgbClr val="FFFFFF"/>
                </a:solidFill>
              </a:rPr>
              <a:t>Lesson 2: Analyze more AR Artists + Discuss </a:t>
            </a:r>
            <a:r>
              <a:rPr i="1" lang="en" sz="1800">
                <a:solidFill>
                  <a:srgbClr val="FFFFFF"/>
                </a:solidFill>
              </a:rPr>
              <a:t>Location</a:t>
            </a:r>
            <a:r>
              <a:rPr lang="en" sz="1800">
                <a:solidFill>
                  <a:srgbClr val="FFFFFF"/>
                </a:solidFill>
              </a:rPr>
              <a:t> in Art</a:t>
            </a:r>
            <a:br>
              <a:rPr lang="en" sz="1800">
                <a:solidFill>
                  <a:srgbClr val="FFFFFF"/>
                </a:solidFill>
              </a:rPr>
            </a:br>
            <a:endParaRPr sz="1800">
              <a:solidFill>
                <a:srgbClr val="FFFFFF"/>
              </a:solidFill>
            </a:endParaRPr>
          </a:p>
          <a:p>
            <a:pPr indent="-342900" lvl="0" marL="457200" rtl="0" algn="l">
              <a:spcBef>
                <a:spcPts val="0"/>
              </a:spcBef>
              <a:spcAft>
                <a:spcPts val="0"/>
              </a:spcAft>
              <a:buClr>
                <a:schemeClr val="accent6"/>
              </a:buClr>
              <a:buSzPts val="1800"/>
              <a:buChar char="●"/>
            </a:pPr>
            <a:r>
              <a:rPr lang="en" sz="1800">
                <a:solidFill>
                  <a:srgbClr val="FFFFFF"/>
                </a:solidFill>
              </a:rPr>
              <a:t>Lesson 3: Art Work-time + Q&amp;A</a:t>
            </a:r>
            <a:br>
              <a:rPr lang="en" sz="1800">
                <a:solidFill>
                  <a:srgbClr val="FFFFFF"/>
                </a:solidFill>
              </a:rPr>
            </a:br>
            <a:endParaRPr sz="1800">
              <a:solidFill>
                <a:srgbClr val="FFFFFF"/>
              </a:solidFill>
            </a:endParaRPr>
          </a:p>
          <a:p>
            <a:pPr indent="-342900" lvl="0" marL="457200" rtl="0" algn="l">
              <a:spcBef>
                <a:spcPts val="0"/>
              </a:spcBef>
              <a:spcAft>
                <a:spcPts val="0"/>
              </a:spcAft>
              <a:buClr>
                <a:schemeClr val="accent6"/>
              </a:buClr>
              <a:buSzPts val="1800"/>
              <a:buChar char="●"/>
            </a:pPr>
            <a:r>
              <a:rPr lang="en" sz="1800">
                <a:solidFill>
                  <a:srgbClr val="FFFFFF"/>
                </a:solidFill>
              </a:rPr>
              <a:t>Lesson 4: How to Write an Artist Statement</a:t>
            </a:r>
            <a:br>
              <a:rPr lang="en" sz="1800">
                <a:solidFill>
                  <a:srgbClr val="FFFFFF"/>
                </a:solidFill>
              </a:rPr>
            </a:br>
            <a:endParaRPr sz="1800">
              <a:solidFill>
                <a:srgbClr val="FFFFFF"/>
              </a:solidFill>
            </a:endParaRPr>
          </a:p>
          <a:p>
            <a:pPr indent="-342900" lvl="0" marL="457200" rtl="0" algn="l">
              <a:spcBef>
                <a:spcPts val="0"/>
              </a:spcBef>
              <a:spcAft>
                <a:spcPts val="0"/>
              </a:spcAft>
              <a:buClr>
                <a:schemeClr val="accent6"/>
              </a:buClr>
              <a:buSzPts val="1800"/>
              <a:buChar char="●"/>
            </a:pPr>
            <a:r>
              <a:rPr lang="en" sz="1800">
                <a:solidFill>
                  <a:srgbClr val="FFFFFF"/>
                </a:solidFill>
              </a:rPr>
              <a:t>Lesson 5: Virtual Online Gallery Walk + Self-Assessment</a:t>
            </a:r>
            <a:endParaRPr sz="1800">
              <a:solidFill>
                <a:srgbClr val="FFFFFF"/>
              </a:solidFill>
            </a:endParaRPr>
          </a:p>
          <a:p>
            <a:pPr indent="0" lvl="0" marL="457200" rtl="0" algn="l">
              <a:spcBef>
                <a:spcPts val="0"/>
              </a:spcBef>
              <a:spcAft>
                <a:spcPts val="0"/>
              </a:spcAft>
              <a:buNone/>
            </a:pPr>
            <a:r>
              <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29"/>
          <p:cNvSpPr txBox="1"/>
          <p:nvPr>
            <p:ph type="title"/>
          </p:nvPr>
        </p:nvSpPr>
        <p:spPr>
          <a:xfrm>
            <a:off x="6721825" y="208725"/>
            <a:ext cx="2145900" cy="61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Rubric</a:t>
            </a:r>
            <a:endParaRPr/>
          </a:p>
        </p:txBody>
      </p:sp>
      <p:pic>
        <p:nvPicPr>
          <p:cNvPr id="187" name="Google Shape;187;p29"/>
          <p:cNvPicPr preferRelativeResize="0"/>
          <p:nvPr/>
        </p:nvPicPr>
        <p:blipFill>
          <a:blip r:embed="rId3">
            <a:alphaModFix/>
          </a:blip>
          <a:stretch>
            <a:fillRect/>
          </a:stretch>
        </p:blipFill>
        <p:spPr>
          <a:xfrm>
            <a:off x="323625" y="222775"/>
            <a:ext cx="6281299" cy="4697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30"/>
          <p:cNvSpPr txBox="1"/>
          <p:nvPr>
            <p:ph type="title"/>
          </p:nvPr>
        </p:nvSpPr>
        <p:spPr>
          <a:xfrm>
            <a:off x="807425" y="61993"/>
            <a:ext cx="5610000" cy="923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Teacher Example</a:t>
            </a:r>
            <a:endParaRPr/>
          </a:p>
        </p:txBody>
      </p:sp>
      <p:pic>
        <p:nvPicPr>
          <p:cNvPr id="193" name="Google Shape;193;p30" title="Artivive_D31183D0-8843-475F-A038-D1D0360B461E.mp4">
            <a:hlinkClick r:id="rId3"/>
          </p:cNvPr>
          <p:cNvPicPr preferRelativeResize="0"/>
          <p:nvPr/>
        </p:nvPicPr>
        <p:blipFill>
          <a:blip r:embed="rId4">
            <a:alphaModFix/>
          </a:blip>
          <a:stretch>
            <a:fillRect/>
          </a:stretch>
        </p:blipFill>
        <p:spPr>
          <a:xfrm>
            <a:off x="1379275" y="985701"/>
            <a:ext cx="5279476" cy="39596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pic>
        <p:nvPicPr>
          <p:cNvPr descr="Screen Shot 2015-11-20 at 9.47.21 AM.png" id="198" name="Google Shape;198;p31"/>
          <p:cNvPicPr preferRelativeResize="0"/>
          <p:nvPr/>
        </p:nvPicPr>
        <p:blipFill rotWithShape="1">
          <a:blip r:embed="rId3">
            <a:alphaModFix/>
          </a:blip>
          <a:srcRect b="0" l="4413" r="4404" t="0"/>
          <a:stretch/>
        </p:blipFill>
        <p:spPr>
          <a:xfrm>
            <a:off x="0" y="0"/>
            <a:ext cx="9144000" cy="5143504"/>
          </a:xfrm>
          <a:prstGeom prst="rect">
            <a:avLst/>
          </a:prstGeom>
          <a:noFill/>
          <a:ln>
            <a:noFill/>
          </a:ln>
        </p:spPr>
      </p:pic>
      <p:sp>
        <p:nvSpPr>
          <p:cNvPr id="199" name="Google Shape;199;p31"/>
          <p:cNvSpPr txBox="1"/>
          <p:nvPr>
            <p:ph type="title"/>
          </p:nvPr>
        </p:nvSpPr>
        <p:spPr>
          <a:xfrm>
            <a:off x="1125075" y="467300"/>
            <a:ext cx="6998700" cy="153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Artivive Tutorial!</a:t>
            </a:r>
            <a:endParaRPr/>
          </a:p>
        </p:txBody>
      </p:sp>
      <p:sp>
        <p:nvSpPr>
          <p:cNvPr id="200" name="Google Shape;200;p31"/>
          <p:cNvSpPr/>
          <p:nvPr/>
        </p:nvSpPr>
        <p:spPr>
          <a:xfrm>
            <a:off x="440400" y="4037200"/>
            <a:ext cx="8263200" cy="748800"/>
          </a:xfrm>
          <a:prstGeom prst="roundRect">
            <a:avLst>
              <a:gd fmla="val 16667" name="adj"/>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1"/>
          <p:cNvSpPr txBox="1"/>
          <p:nvPr/>
        </p:nvSpPr>
        <p:spPr>
          <a:xfrm>
            <a:off x="702750" y="4037200"/>
            <a:ext cx="7738500" cy="74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Lato"/>
                <a:ea typeface="Lato"/>
                <a:cs typeface="Lato"/>
                <a:sym typeface="Lato"/>
              </a:rPr>
              <a:t>HINT:</a:t>
            </a:r>
            <a:r>
              <a:rPr lang="en" sz="1800">
                <a:latin typeface="Lato"/>
                <a:ea typeface="Lato"/>
                <a:cs typeface="Lato"/>
                <a:sym typeface="Lato"/>
              </a:rPr>
              <a:t> Use the guided notes I provide during the tutorial - it will help you for your online, open-note  quiz that’s due by Lesson 4! :)</a:t>
            </a:r>
            <a:endParaRPr sz="1800">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32"/>
          <p:cNvSpPr txBox="1"/>
          <p:nvPr>
            <p:ph type="title"/>
          </p:nvPr>
        </p:nvSpPr>
        <p:spPr>
          <a:xfrm>
            <a:off x="304078" y="439516"/>
            <a:ext cx="6244200" cy="383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Step 1. </a:t>
            </a:r>
            <a:endParaRPr>
              <a:solidFill>
                <a:schemeClr val="dk1"/>
              </a:solidFill>
            </a:endParaRPr>
          </a:p>
          <a:p>
            <a:pPr indent="0" lvl="0" marL="0" rtl="0" algn="l">
              <a:spcBef>
                <a:spcPts val="0"/>
              </a:spcBef>
              <a:spcAft>
                <a:spcPts val="0"/>
              </a:spcAft>
              <a:buNone/>
            </a:pPr>
            <a:r>
              <a:rPr lang="en" sz="3000"/>
              <a:t>Go to </a:t>
            </a:r>
            <a:endParaRPr sz="3000"/>
          </a:p>
          <a:p>
            <a:pPr indent="0" lvl="0" marL="0" rtl="0" algn="l">
              <a:spcBef>
                <a:spcPts val="0"/>
              </a:spcBef>
              <a:spcAft>
                <a:spcPts val="0"/>
              </a:spcAft>
              <a:buNone/>
            </a:pPr>
            <a:r>
              <a:rPr lang="en" sz="2400">
                <a:solidFill>
                  <a:schemeClr val="dk1"/>
                </a:solidFill>
              </a:rPr>
              <a:t>Instagram.com</a:t>
            </a:r>
            <a:endParaRPr sz="2400">
              <a:solidFill>
                <a:schemeClr val="dk1"/>
              </a:solidFill>
            </a:endParaRPr>
          </a:p>
          <a:p>
            <a:pPr indent="0" lvl="0" marL="0" rtl="0" algn="l">
              <a:spcBef>
                <a:spcPts val="0"/>
              </a:spcBef>
              <a:spcAft>
                <a:spcPts val="0"/>
              </a:spcAft>
              <a:buNone/>
            </a:pPr>
            <a:r>
              <a:rPr lang="en" sz="3000"/>
              <a:t>t</a:t>
            </a:r>
            <a:r>
              <a:rPr lang="en" sz="3000"/>
              <a:t>o get an </a:t>
            </a:r>
            <a:endParaRPr sz="3000"/>
          </a:p>
          <a:p>
            <a:pPr indent="0" lvl="0" marL="0" rtl="0" algn="l">
              <a:spcBef>
                <a:spcPts val="0"/>
              </a:spcBef>
              <a:spcAft>
                <a:spcPts val="0"/>
              </a:spcAft>
              <a:buNone/>
            </a:pPr>
            <a:r>
              <a:rPr lang="en" sz="3000"/>
              <a:t>account</a:t>
            </a:r>
            <a:endParaRPr sz="3000"/>
          </a:p>
        </p:txBody>
      </p:sp>
      <p:pic>
        <p:nvPicPr>
          <p:cNvPr id="207" name="Google Shape;207;p32"/>
          <p:cNvPicPr preferRelativeResize="0"/>
          <p:nvPr/>
        </p:nvPicPr>
        <p:blipFill>
          <a:blip r:embed="rId3">
            <a:alphaModFix/>
          </a:blip>
          <a:stretch>
            <a:fillRect/>
          </a:stretch>
        </p:blipFill>
        <p:spPr>
          <a:xfrm>
            <a:off x="2861500" y="309526"/>
            <a:ext cx="5928249" cy="4608526"/>
          </a:xfrm>
          <a:prstGeom prst="rect">
            <a:avLst/>
          </a:prstGeom>
          <a:noFill/>
          <a:ln>
            <a:noFill/>
          </a:ln>
        </p:spPr>
      </p:pic>
      <p:sp>
        <p:nvSpPr>
          <p:cNvPr id="208" name="Google Shape;208;p32"/>
          <p:cNvSpPr/>
          <p:nvPr/>
        </p:nvSpPr>
        <p:spPr>
          <a:xfrm>
            <a:off x="6296600" y="3361500"/>
            <a:ext cx="1977000" cy="450900"/>
          </a:xfrm>
          <a:prstGeom prst="ellipse">
            <a:avLst/>
          </a:prstGeom>
          <a:no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33"/>
          <p:cNvSpPr txBox="1"/>
          <p:nvPr>
            <p:ph type="title"/>
          </p:nvPr>
        </p:nvSpPr>
        <p:spPr>
          <a:xfrm>
            <a:off x="729525" y="178375"/>
            <a:ext cx="8267700" cy="112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Step 2.</a:t>
            </a:r>
            <a:r>
              <a:rPr lang="en"/>
              <a:t> Artivive Account</a:t>
            </a:r>
            <a:endParaRPr/>
          </a:p>
        </p:txBody>
      </p:sp>
      <p:pic>
        <p:nvPicPr>
          <p:cNvPr id="214" name="Google Shape;214;p33"/>
          <p:cNvPicPr preferRelativeResize="0"/>
          <p:nvPr/>
        </p:nvPicPr>
        <p:blipFill>
          <a:blip r:embed="rId3">
            <a:alphaModFix/>
          </a:blip>
          <a:stretch>
            <a:fillRect/>
          </a:stretch>
        </p:blipFill>
        <p:spPr>
          <a:xfrm>
            <a:off x="837999" y="1101025"/>
            <a:ext cx="7026950" cy="3858599"/>
          </a:xfrm>
          <a:prstGeom prst="rect">
            <a:avLst/>
          </a:prstGeom>
          <a:noFill/>
          <a:ln>
            <a:noFill/>
          </a:ln>
        </p:spPr>
      </p:pic>
      <p:sp>
        <p:nvSpPr>
          <p:cNvPr id="215" name="Google Shape;215;p33"/>
          <p:cNvSpPr/>
          <p:nvPr/>
        </p:nvSpPr>
        <p:spPr>
          <a:xfrm>
            <a:off x="6019100" y="2789350"/>
            <a:ext cx="2003100" cy="2254500"/>
          </a:xfrm>
          <a:prstGeom prst="ellipse">
            <a:avLst/>
          </a:prstGeom>
          <a:no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34"/>
          <p:cNvSpPr txBox="1"/>
          <p:nvPr>
            <p:ph type="title"/>
          </p:nvPr>
        </p:nvSpPr>
        <p:spPr>
          <a:xfrm>
            <a:off x="519800" y="1033550"/>
            <a:ext cx="2814900" cy="1168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rPr>
              <a:t>Step 3.</a:t>
            </a:r>
            <a:r>
              <a:rPr lang="en"/>
              <a:t> </a:t>
            </a:r>
            <a:endParaRPr/>
          </a:p>
          <a:p>
            <a:pPr indent="0" lvl="0" marL="0" rtl="0" algn="l">
              <a:spcBef>
                <a:spcPts val="0"/>
              </a:spcBef>
              <a:spcAft>
                <a:spcPts val="0"/>
              </a:spcAft>
              <a:buNone/>
            </a:pPr>
            <a:r>
              <a:rPr lang="en"/>
              <a:t>Activate </a:t>
            </a:r>
            <a:endParaRPr/>
          </a:p>
          <a:p>
            <a:pPr indent="0" lvl="0" marL="0" rtl="0" algn="l">
              <a:spcBef>
                <a:spcPts val="0"/>
              </a:spcBef>
              <a:spcAft>
                <a:spcPts val="0"/>
              </a:spcAft>
              <a:buNone/>
            </a:pPr>
            <a:r>
              <a:rPr lang="en"/>
              <a:t>Account</a:t>
            </a:r>
            <a:endParaRPr/>
          </a:p>
        </p:txBody>
      </p:sp>
      <p:pic>
        <p:nvPicPr>
          <p:cNvPr id="221" name="Google Shape;221;p34"/>
          <p:cNvPicPr preferRelativeResize="0"/>
          <p:nvPr/>
        </p:nvPicPr>
        <p:blipFill>
          <a:blip r:embed="rId3">
            <a:alphaModFix/>
          </a:blip>
          <a:stretch>
            <a:fillRect/>
          </a:stretch>
        </p:blipFill>
        <p:spPr>
          <a:xfrm>
            <a:off x="3448225" y="104750"/>
            <a:ext cx="5548999" cy="5038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35"/>
          <p:cNvSpPr txBox="1"/>
          <p:nvPr>
            <p:ph type="title"/>
          </p:nvPr>
        </p:nvSpPr>
        <p:spPr>
          <a:xfrm>
            <a:off x="676300" y="101343"/>
            <a:ext cx="6218400" cy="98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Artivive Resources</a:t>
            </a:r>
            <a:endParaRPr/>
          </a:p>
        </p:txBody>
      </p:sp>
      <p:sp>
        <p:nvSpPr>
          <p:cNvPr id="227" name="Google Shape;227;p35"/>
          <p:cNvSpPr txBox="1"/>
          <p:nvPr/>
        </p:nvSpPr>
        <p:spPr>
          <a:xfrm>
            <a:off x="450900" y="1010500"/>
            <a:ext cx="8242200" cy="26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Step-by-Step Instructions:</a:t>
            </a:r>
            <a:r>
              <a:rPr lang="en" sz="2400"/>
              <a:t> </a:t>
            </a:r>
            <a:r>
              <a:rPr lang="en" sz="2400" u="sng">
                <a:solidFill>
                  <a:schemeClr val="hlink"/>
                </a:solidFill>
                <a:hlinkClick r:id="rId3"/>
              </a:rPr>
              <a:t>https://artivive.com/get-started/#basic</a:t>
            </a:r>
            <a:endParaRPr sz="2400">
              <a:latin typeface="Lato"/>
              <a:ea typeface="Lato"/>
              <a:cs typeface="Lato"/>
              <a:sym typeface="Lato"/>
            </a:endParaRPr>
          </a:p>
          <a:p>
            <a:pPr indent="0" lvl="0" marL="0" rtl="0" algn="l">
              <a:spcBef>
                <a:spcPts val="0"/>
              </a:spcBef>
              <a:spcAft>
                <a:spcPts val="0"/>
              </a:spcAft>
              <a:buNone/>
            </a:pPr>
            <a:r>
              <a:t/>
            </a:r>
            <a:endParaRPr sz="2400">
              <a:latin typeface="Lato"/>
              <a:ea typeface="Lato"/>
              <a:cs typeface="Lato"/>
              <a:sym typeface="Lato"/>
            </a:endParaRPr>
          </a:p>
          <a:p>
            <a:pPr indent="0" lvl="0" marL="0" rtl="0" algn="l">
              <a:spcBef>
                <a:spcPts val="0"/>
              </a:spcBef>
              <a:spcAft>
                <a:spcPts val="0"/>
              </a:spcAft>
              <a:buNone/>
            </a:pPr>
            <a:r>
              <a:rPr lang="en" sz="2400">
                <a:solidFill>
                  <a:srgbClr val="FFFFFF"/>
                </a:solidFill>
                <a:latin typeface="Lato"/>
                <a:ea typeface="Lato"/>
                <a:cs typeface="Lato"/>
                <a:sym typeface="Lato"/>
              </a:rPr>
              <a:t>Video Tutorial: </a:t>
            </a:r>
            <a:r>
              <a:rPr lang="en" sz="2400" u="sng">
                <a:solidFill>
                  <a:schemeClr val="hlink"/>
                </a:solidFill>
                <a:hlinkClick r:id="rId4"/>
              </a:rPr>
              <a:t>https://www.youtube.com/watch?v=v9StZg6NfJg</a:t>
            </a:r>
            <a:endParaRPr sz="2400">
              <a:latin typeface="Lato"/>
              <a:ea typeface="Lato"/>
              <a:cs typeface="Lato"/>
              <a:sym typeface="Lato"/>
            </a:endParaRPr>
          </a:p>
          <a:p>
            <a:pPr indent="0" lvl="0" marL="0" rtl="0" algn="l">
              <a:spcBef>
                <a:spcPts val="0"/>
              </a:spcBef>
              <a:spcAft>
                <a:spcPts val="0"/>
              </a:spcAft>
              <a:buNone/>
            </a:pPr>
            <a:r>
              <a:t/>
            </a:r>
            <a:endParaRPr sz="2400">
              <a:latin typeface="Lato"/>
              <a:ea typeface="Lato"/>
              <a:cs typeface="Lato"/>
              <a:sym typeface="Lato"/>
            </a:endParaRPr>
          </a:p>
          <a:p>
            <a:pPr indent="0" lvl="0" marL="0" rtl="0" algn="l">
              <a:spcBef>
                <a:spcPts val="0"/>
              </a:spcBef>
              <a:spcAft>
                <a:spcPts val="0"/>
              </a:spcAft>
              <a:buNone/>
            </a:pPr>
            <a:r>
              <a:rPr lang="en" sz="2400">
                <a:solidFill>
                  <a:srgbClr val="FFFFFF"/>
                </a:solidFill>
                <a:latin typeface="Lato"/>
                <a:ea typeface="Lato"/>
                <a:cs typeface="Lato"/>
                <a:sym typeface="Lato"/>
              </a:rPr>
              <a:t>Royalty Free Videos: </a:t>
            </a:r>
            <a:r>
              <a:rPr lang="en" sz="2400" u="sng">
                <a:solidFill>
                  <a:schemeClr val="hlink"/>
                </a:solidFill>
                <a:hlinkClick r:id="rId5"/>
              </a:rPr>
              <a:t>https://www.pexels.com/</a:t>
            </a:r>
            <a:endParaRPr sz="2400">
              <a:latin typeface="Lato"/>
              <a:ea typeface="Lato"/>
              <a:cs typeface="Lato"/>
              <a:sym typeface="Lato"/>
            </a:endParaRPr>
          </a:p>
          <a:p>
            <a:pPr indent="0" lvl="0" marL="0" rtl="0" algn="l">
              <a:spcBef>
                <a:spcPts val="0"/>
              </a:spcBef>
              <a:spcAft>
                <a:spcPts val="0"/>
              </a:spcAft>
              <a:buNone/>
            </a:pPr>
            <a:r>
              <a:t/>
            </a:r>
            <a:endParaRPr sz="2400">
              <a:latin typeface="Lato"/>
              <a:ea typeface="Lato"/>
              <a:cs typeface="Lato"/>
              <a:sym typeface="Lato"/>
            </a:endParaRPr>
          </a:p>
          <a:p>
            <a:pPr indent="0" lvl="0" marL="0" rtl="0" algn="l">
              <a:spcBef>
                <a:spcPts val="0"/>
              </a:spcBef>
              <a:spcAft>
                <a:spcPts val="0"/>
              </a:spcAft>
              <a:buNone/>
            </a:pPr>
            <a:r>
              <a:rPr lang="en" sz="2400">
                <a:solidFill>
                  <a:srgbClr val="FFFFFF"/>
                </a:solidFill>
                <a:latin typeface="Lato"/>
                <a:ea typeface="Lato"/>
                <a:cs typeface="Lato"/>
                <a:sym typeface="Lato"/>
              </a:rPr>
              <a:t>How to make an image with a transparent background: </a:t>
            </a:r>
            <a:r>
              <a:rPr lang="en" sz="2400" u="sng">
                <a:solidFill>
                  <a:schemeClr val="hlink"/>
                </a:solidFill>
                <a:hlinkClick r:id="rId6"/>
              </a:rPr>
              <a:t>https://www.youtube.com/watch?v=vnu6FDMCL1Y</a:t>
            </a:r>
            <a:endParaRPr sz="2400">
              <a:latin typeface="Lato"/>
              <a:ea typeface="Lato"/>
              <a:cs typeface="Lato"/>
              <a:sym typeface="Lato"/>
            </a:endParaRPr>
          </a:p>
          <a:p>
            <a:pPr indent="0" lvl="0" marL="0" rtl="0" algn="l">
              <a:spcBef>
                <a:spcPts val="0"/>
              </a:spcBef>
              <a:spcAft>
                <a:spcPts val="0"/>
              </a:spcAft>
              <a:buNone/>
            </a:pPr>
            <a:r>
              <a:t/>
            </a:r>
            <a:endParaRPr sz="2400">
              <a:solidFill>
                <a:srgbClr val="FFFFFF"/>
              </a:solidFill>
              <a:latin typeface="Lato"/>
              <a:ea typeface="Lato"/>
              <a:cs typeface="Lato"/>
              <a:sym typeface="Lato"/>
            </a:endParaRPr>
          </a:p>
          <a:p>
            <a:pPr indent="0" lvl="0" marL="0" rtl="0" algn="l">
              <a:spcBef>
                <a:spcPts val="0"/>
              </a:spcBef>
              <a:spcAft>
                <a:spcPts val="0"/>
              </a:spcAft>
              <a:buNone/>
            </a:pPr>
            <a:r>
              <a:t/>
            </a:r>
            <a:endParaRPr sz="2400">
              <a:solidFill>
                <a:srgbClr val="FFFFFF"/>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231" name="Shape 231"/>
        <p:cNvGrpSpPr/>
        <p:nvPr/>
      </p:nvGrpSpPr>
      <p:grpSpPr>
        <a:xfrm>
          <a:off x="0" y="0"/>
          <a:ext cx="0" cy="0"/>
          <a:chOff x="0" y="0"/>
          <a:chExt cx="0" cy="0"/>
        </a:xfrm>
      </p:grpSpPr>
      <p:pic>
        <p:nvPicPr>
          <p:cNvPr id="232" name="Google Shape;232;p36"/>
          <p:cNvPicPr preferRelativeResize="0"/>
          <p:nvPr/>
        </p:nvPicPr>
        <p:blipFill>
          <a:blip r:embed="rId3">
            <a:alphaModFix/>
          </a:blip>
          <a:stretch>
            <a:fillRect/>
          </a:stretch>
        </p:blipFill>
        <p:spPr>
          <a:xfrm>
            <a:off x="215300" y="162725"/>
            <a:ext cx="8789375" cy="4818049"/>
          </a:xfrm>
          <a:prstGeom prst="rect">
            <a:avLst/>
          </a:prstGeom>
          <a:noFill/>
          <a:ln>
            <a:noFill/>
          </a:ln>
        </p:spPr>
      </p:pic>
      <p:pic>
        <p:nvPicPr>
          <p:cNvPr descr="Piece of duct tape sticking a note to the slide" id="233" name="Google Shape;233;p36"/>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234" name="Google Shape;234;p36"/>
          <p:cNvSpPr txBox="1"/>
          <p:nvPr/>
        </p:nvSpPr>
        <p:spPr>
          <a:xfrm>
            <a:off x="861200" y="447547"/>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lt2"/>
                </a:solidFill>
                <a:latin typeface="Raleway"/>
                <a:ea typeface="Raleway"/>
                <a:cs typeface="Raleway"/>
                <a:sym typeface="Raleway"/>
              </a:rPr>
              <a:t>Sources</a:t>
            </a:r>
            <a:endParaRPr b="1" sz="3000">
              <a:solidFill>
                <a:schemeClr val="lt2"/>
              </a:solidFill>
              <a:latin typeface="Raleway"/>
              <a:ea typeface="Raleway"/>
              <a:cs typeface="Raleway"/>
              <a:sym typeface="Raleway"/>
            </a:endParaRPr>
          </a:p>
        </p:txBody>
      </p:sp>
      <p:sp>
        <p:nvSpPr>
          <p:cNvPr id="235" name="Google Shape;235;p36"/>
          <p:cNvSpPr txBox="1"/>
          <p:nvPr>
            <p:ph idx="4294967295" type="body"/>
          </p:nvPr>
        </p:nvSpPr>
        <p:spPr>
          <a:xfrm>
            <a:off x="861200" y="1210150"/>
            <a:ext cx="7535700" cy="32985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rgbClr val="333333"/>
              </a:buClr>
              <a:buSzPts val="1100"/>
              <a:buFont typeface="Raleway"/>
              <a:buChar char="●"/>
            </a:pPr>
            <a:r>
              <a:rPr lang="en" sz="1100">
                <a:solidFill>
                  <a:srgbClr val="333333"/>
                </a:solidFill>
                <a:latin typeface="Raleway"/>
                <a:ea typeface="Raleway"/>
                <a:cs typeface="Raleway"/>
                <a:sym typeface="Raleway"/>
              </a:rPr>
              <a:t>(2018, November 01). Augmented Reality (AR) as an Artist's Tool for Equity and Access | Nancy Baker Cahill | TEDxPasadena. Retrieved August 4, 2019, from </a:t>
            </a:r>
            <a:r>
              <a:rPr lang="en" sz="1100" u="sng">
                <a:solidFill>
                  <a:schemeClr val="hlink"/>
                </a:solidFill>
                <a:latin typeface="Raleway"/>
                <a:ea typeface="Raleway"/>
                <a:cs typeface="Raleway"/>
                <a:sym typeface="Raleway"/>
                <a:hlinkClick r:id="rId5"/>
              </a:rPr>
              <a:t>https://www.youtube.com/watch?v=qomqvLGgcgs</a:t>
            </a:r>
            <a:br>
              <a:rPr lang="en" sz="1100">
                <a:solidFill>
                  <a:srgbClr val="333333"/>
                </a:solidFill>
                <a:latin typeface="Raleway"/>
                <a:ea typeface="Raleway"/>
                <a:cs typeface="Raleway"/>
                <a:sym typeface="Raleway"/>
              </a:rPr>
            </a:br>
            <a:endParaRPr sz="1100">
              <a:solidFill>
                <a:srgbClr val="333333"/>
              </a:solidFill>
              <a:latin typeface="Raleway"/>
              <a:ea typeface="Raleway"/>
              <a:cs typeface="Raleway"/>
              <a:sym typeface="Raleway"/>
            </a:endParaRPr>
          </a:p>
          <a:p>
            <a:pPr indent="-298450" lvl="0" marL="457200" rtl="0" algn="l">
              <a:spcBef>
                <a:spcPts val="0"/>
              </a:spcBef>
              <a:spcAft>
                <a:spcPts val="0"/>
              </a:spcAft>
              <a:buClr>
                <a:srgbClr val="333333"/>
              </a:buClr>
              <a:buSzPts val="1100"/>
              <a:buFont typeface="Raleway"/>
              <a:buChar char="●"/>
            </a:pPr>
            <a:r>
              <a:rPr lang="en" sz="1100">
                <a:solidFill>
                  <a:srgbClr val="333333"/>
                </a:solidFill>
                <a:latin typeface="Raleway"/>
                <a:ea typeface="Raleway"/>
                <a:cs typeface="Raleway"/>
                <a:sym typeface="Raleway"/>
              </a:rPr>
              <a:t>Cahill, N. B. (2018). Public Art Projects. Retrieved August 3, 2019, from </a:t>
            </a:r>
            <a:r>
              <a:rPr lang="en" sz="1100" u="sng">
                <a:solidFill>
                  <a:schemeClr val="hlink"/>
                </a:solidFill>
                <a:latin typeface="Raleway"/>
                <a:ea typeface="Raleway"/>
                <a:cs typeface="Raleway"/>
                <a:sym typeface="Raleway"/>
                <a:hlinkClick r:id="rId6"/>
              </a:rPr>
              <a:t>https://www.4thwallapp.org/special-projects</a:t>
            </a:r>
            <a:r>
              <a:rPr lang="en" sz="1100">
                <a:solidFill>
                  <a:srgbClr val="333333"/>
                </a:solidFill>
                <a:latin typeface="Raleway"/>
                <a:ea typeface="Raleway"/>
                <a:cs typeface="Raleway"/>
                <a:sym typeface="Raleway"/>
              </a:rPr>
              <a:t> </a:t>
            </a:r>
            <a:br>
              <a:rPr lang="en" sz="1100">
                <a:solidFill>
                  <a:srgbClr val="333333"/>
                </a:solidFill>
                <a:latin typeface="Raleway"/>
                <a:ea typeface="Raleway"/>
                <a:cs typeface="Raleway"/>
                <a:sym typeface="Raleway"/>
              </a:rPr>
            </a:br>
            <a:endParaRPr sz="1100">
              <a:solidFill>
                <a:srgbClr val="333333"/>
              </a:solidFill>
              <a:latin typeface="Raleway"/>
              <a:ea typeface="Raleway"/>
              <a:cs typeface="Raleway"/>
              <a:sym typeface="Raleway"/>
            </a:endParaRPr>
          </a:p>
          <a:p>
            <a:pPr indent="-298450" lvl="0" marL="457200" rtl="0" algn="l">
              <a:spcBef>
                <a:spcPts val="0"/>
              </a:spcBef>
              <a:spcAft>
                <a:spcPts val="0"/>
              </a:spcAft>
              <a:buClr>
                <a:srgbClr val="333333"/>
              </a:buClr>
              <a:buSzPts val="1100"/>
              <a:buFont typeface="Raleway"/>
              <a:buChar char="●"/>
            </a:pPr>
            <a:r>
              <a:rPr lang="en" sz="1100">
                <a:solidFill>
                  <a:srgbClr val="333333"/>
                </a:solidFill>
                <a:latin typeface="Raleway"/>
                <a:ea typeface="Raleway"/>
                <a:cs typeface="Raleway"/>
                <a:sym typeface="Raleway"/>
              </a:rPr>
              <a:t>Furman, A. (2018, November 2). How virtual art appearing along the L.A. River tackles gentrification, immigration and environmental issues. </a:t>
            </a:r>
            <a:r>
              <a:rPr i="1" lang="en" sz="1100">
                <a:solidFill>
                  <a:srgbClr val="333333"/>
                </a:solidFill>
                <a:latin typeface="Raleway"/>
                <a:ea typeface="Raleway"/>
                <a:cs typeface="Raleway"/>
                <a:sym typeface="Raleway"/>
              </a:rPr>
              <a:t>LA Times</a:t>
            </a:r>
            <a:r>
              <a:rPr lang="en" sz="1100">
                <a:solidFill>
                  <a:srgbClr val="333333"/>
                </a:solidFill>
                <a:latin typeface="Raleway"/>
                <a:ea typeface="Raleway"/>
                <a:cs typeface="Raleway"/>
                <a:sym typeface="Raleway"/>
              </a:rPr>
              <a:t>. Retrieved August 4, 2019, from </a:t>
            </a:r>
            <a:r>
              <a:rPr lang="en" sz="1100" u="sng">
                <a:solidFill>
                  <a:schemeClr val="hlink"/>
                </a:solidFill>
                <a:latin typeface="Raleway"/>
                <a:ea typeface="Raleway"/>
                <a:cs typeface="Raleway"/>
                <a:sym typeface="Raleway"/>
                <a:hlinkClick r:id="rId7"/>
              </a:rPr>
              <a:t>https://www.latimes.com/entertainment/arts/museums/la-et-cm-4th-wall-vr-art-nancy-baker-cahill-20181029-story.html</a:t>
            </a:r>
            <a:br>
              <a:rPr lang="en" sz="1100">
                <a:solidFill>
                  <a:srgbClr val="333333"/>
                </a:solidFill>
                <a:latin typeface="Raleway"/>
                <a:ea typeface="Raleway"/>
                <a:cs typeface="Raleway"/>
                <a:sym typeface="Raleway"/>
              </a:rPr>
            </a:br>
            <a:endParaRPr sz="1100">
              <a:solidFill>
                <a:srgbClr val="333333"/>
              </a:solidFill>
              <a:latin typeface="Raleway"/>
              <a:ea typeface="Raleway"/>
              <a:cs typeface="Raleway"/>
              <a:sym typeface="Raleway"/>
            </a:endParaRPr>
          </a:p>
          <a:p>
            <a:pPr indent="-298450" lvl="0" marL="457200" rtl="0" algn="l">
              <a:spcBef>
                <a:spcPts val="0"/>
              </a:spcBef>
              <a:spcAft>
                <a:spcPts val="0"/>
              </a:spcAft>
              <a:buClr>
                <a:srgbClr val="333333"/>
              </a:buClr>
              <a:buSzPts val="1100"/>
              <a:buFont typeface="Raleway"/>
              <a:buChar char="●"/>
            </a:pPr>
            <a:r>
              <a:rPr lang="en" sz="1100">
                <a:solidFill>
                  <a:srgbClr val="333333"/>
                </a:solidFill>
                <a:latin typeface="Raleway"/>
                <a:ea typeface="Raleway"/>
                <a:cs typeface="Raleway"/>
                <a:sym typeface="Raleway"/>
              </a:rPr>
              <a:t>Martin, B. (2018, August 14). Artists Are Using Augmented Reality to Install Virtual Works in Powerful Places. </a:t>
            </a:r>
            <a:r>
              <a:rPr i="1" lang="en" sz="1100">
                <a:solidFill>
                  <a:srgbClr val="333333"/>
                </a:solidFill>
                <a:latin typeface="Raleway"/>
                <a:ea typeface="Raleway"/>
                <a:cs typeface="Raleway"/>
                <a:sym typeface="Raleway"/>
              </a:rPr>
              <a:t>Los Angeles Magazine</a:t>
            </a:r>
            <a:r>
              <a:rPr lang="en" sz="1100">
                <a:solidFill>
                  <a:srgbClr val="333333"/>
                </a:solidFill>
                <a:latin typeface="Raleway"/>
                <a:ea typeface="Raleway"/>
                <a:cs typeface="Raleway"/>
                <a:sym typeface="Raleway"/>
              </a:rPr>
              <a:t>. Retrieved August 6, 2019, from </a:t>
            </a:r>
            <a:r>
              <a:rPr lang="en" sz="1100" u="sng">
                <a:solidFill>
                  <a:schemeClr val="hlink"/>
                </a:solidFill>
                <a:latin typeface="Raleway"/>
                <a:ea typeface="Raleway"/>
                <a:cs typeface="Raleway"/>
                <a:sym typeface="Raleway"/>
                <a:hlinkClick r:id="rId8"/>
              </a:rPr>
              <a:t>https://www.lamag.com/culturefiles/4th-wall-ar-art/</a:t>
            </a:r>
            <a:endParaRPr sz="1100">
              <a:solidFill>
                <a:srgbClr val="333333"/>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