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Proxima Nova"/>
      <p:regular r:id="rId29"/>
      <p:bold r:id="rId30"/>
      <p:italic r:id="rId31"/>
      <p:boldItalic r:id="rId32"/>
    </p:embeddedFont>
    <p:embeddedFont>
      <p:font typeface="Roboto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roximaNov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roximaNova-italic.fntdata"/><Relationship Id="rId30" Type="http://schemas.openxmlformats.org/officeDocument/2006/relationships/font" Target="fonts/ProximaNova-bold.fntdata"/><Relationship Id="rId11" Type="http://schemas.openxmlformats.org/officeDocument/2006/relationships/slide" Target="slides/slide6.xml"/><Relationship Id="rId33" Type="http://schemas.openxmlformats.org/officeDocument/2006/relationships/font" Target="fonts/Roboto-regular.fntdata"/><Relationship Id="rId10" Type="http://schemas.openxmlformats.org/officeDocument/2006/relationships/slide" Target="slides/slide5.xml"/><Relationship Id="rId32" Type="http://schemas.openxmlformats.org/officeDocument/2006/relationships/font" Target="fonts/ProximaNova-boldItalic.fntdata"/><Relationship Id="rId13" Type="http://schemas.openxmlformats.org/officeDocument/2006/relationships/slide" Target="slides/slide8.xml"/><Relationship Id="rId35" Type="http://schemas.openxmlformats.org/officeDocument/2006/relationships/font" Target="fonts/Roboto-italic.fntdata"/><Relationship Id="rId12" Type="http://schemas.openxmlformats.org/officeDocument/2006/relationships/slide" Target="slides/slide7.xml"/><Relationship Id="rId34" Type="http://schemas.openxmlformats.org/officeDocument/2006/relationships/font" Target="fonts/Roboto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Roboto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6c9c9d7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6c9c9d7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e7a358dcc_0_10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e7a358dcc_0_1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6e7a358dc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6e7a358dc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6c515181f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6c515181f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e7a358d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e7a358d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e7a358dcc_0_10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e7a358dcc_0_10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e7a358dcc_0_10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e7a358dcc_0_1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6e7a358dcc_0_10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6e7a358dcc_0_10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6e7a358dcc_0_10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6e7a358dcc_0_10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e7a358dcc_0_10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e7a358dcc_0_10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6c515181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6c515181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6c9c9d7a0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6c9c9d7a0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6c515181f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76c515181f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6c9c9d7a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6c9c9d7a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6ea66b427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6ea66b427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76c9c9d7a0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76c9c9d7a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6ea66b427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6ea66b427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6ea66b427d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6ea66b427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76c9c9d7a0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76c9c9d7a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76c515181f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76c515181f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76c515181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76c515181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6eb795ff4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6eb795ff4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youtube.com/watch?v=SbgsR0SP0y0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youtube.com/watch?v=ML2dRP9i3FQ" TargetMode="External"/><Relationship Id="rId4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Relationship Id="rId4" Type="http://schemas.openxmlformats.org/officeDocument/2006/relationships/hyperlink" Target="https://www.youtube.com/watch?v=4KIhWZl4k9U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youtube.com/watch?v=cU9MpcHfwiA" TargetMode="External"/><Relationship Id="rId4" Type="http://schemas.openxmlformats.org/officeDocument/2006/relationships/hyperlink" Target="https://www.youtube.com/watch?v=h9RKJleFdBU" TargetMode="External"/><Relationship Id="rId5" Type="http://schemas.openxmlformats.org/officeDocument/2006/relationships/image" Target="../media/image12.png"/><Relationship Id="rId6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youtube.com/watch?v=bXFjuymX4HI" TargetMode="External"/><Relationship Id="rId4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Black Lives Matter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Action in Art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3rd Grade at Charles Carroll Barrister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3 - 8, 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4498000" y="1734525"/>
            <a:ext cx="43359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 Tag Tents!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725" y="1213500"/>
            <a:ext cx="3812075" cy="28723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4498000" y="3162400"/>
            <a:ext cx="4072800" cy="16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"/>
              <a:buAutoNum type="arabicPeriod"/>
            </a:pPr>
            <a:r>
              <a:rPr lang="en" sz="24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Fold your paper in thirds, “hot-dog style”</a:t>
            </a:r>
            <a:endParaRPr sz="24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"/>
              <a:buAutoNum type="arabicPeriod"/>
            </a:pPr>
            <a:r>
              <a:rPr lang="en" sz="24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Write your Name  </a:t>
            </a:r>
            <a:endParaRPr sz="24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404050" y="395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2"/>
                </a:solidFill>
              </a:rPr>
              <a:t>Today we will:</a:t>
            </a:r>
            <a:endParaRPr b="1" sz="4800">
              <a:solidFill>
                <a:schemeClr val="lt2"/>
              </a:solidFill>
            </a:endParaRPr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615475" y="1533150"/>
            <a:ext cx="8466900" cy="24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rgbClr val="FFFFFF"/>
                </a:solidFill>
              </a:rPr>
              <a:t>Talk about the week of action in schools;</a:t>
            </a:r>
            <a:endParaRPr>
              <a:solidFill>
                <a:srgbClr val="FFFFFF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rgbClr val="FFFFFF"/>
                </a:solidFill>
              </a:rPr>
              <a:t>read about </a:t>
            </a:r>
            <a:r>
              <a:rPr b="1" lang="en">
                <a:solidFill>
                  <a:schemeClr val="lt2"/>
                </a:solidFill>
              </a:rPr>
              <a:t>restorative justice</a:t>
            </a:r>
            <a:r>
              <a:rPr lang="en"/>
              <a:t> </a:t>
            </a:r>
            <a:r>
              <a:rPr lang="en">
                <a:solidFill>
                  <a:srgbClr val="FFFFFF"/>
                </a:solidFill>
              </a:rPr>
              <a:t>and </a:t>
            </a:r>
            <a:r>
              <a:rPr b="1" lang="en">
                <a:solidFill>
                  <a:schemeClr val="lt2"/>
                </a:solidFill>
              </a:rPr>
              <a:t>bullying</a:t>
            </a:r>
            <a:r>
              <a:rPr lang="en">
                <a:solidFill>
                  <a:srgbClr val="FFFFFF"/>
                </a:solidFill>
              </a:rPr>
              <a:t>; </a:t>
            </a:r>
            <a:endParaRPr>
              <a:solidFill>
                <a:srgbClr val="FFFFFF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rgbClr val="FFFFFF"/>
                </a:solidFill>
              </a:rPr>
              <a:t>develop, create, and display our own </a:t>
            </a:r>
            <a:r>
              <a:rPr b="1" lang="en">
                <a:solidFill>
                  <a:schemeClr val="lt2"/>
                </a:solidFill>
              </a:rPr>
              <a:t>peace agreements</a:t>
            </a:r>
            <a:r>
              <a:rPr lang="en">
                <a:solidFill>
                  <a:srgbClr val="FFFFFF"/>
                </a:solidFill>
              </a:rPr>
              <a:t> for our art room</a:t>
            </a:r>
            <a:endParaRPr>
              <a:solidFill>
                <a:srgbClr val="FFFFFF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rgbClr val="FFFFFF"/>
                </a:solidFill>
              </a:rPr>
              <a:t>play a restorative justice </a:t>
            </a:r>
            <a:r>
              <a:rPr b="1" lang="en">
                <a:solidFill>
                  <a:schemeClr val="lt2"/>
                </a:solidFill>
              </a:rPr>
              <a:t>game</a:t>
            </a:r>
            <a:r>
              <a:rPr lang="en">
                <a:solidFill>
                  <a:srgbClr val="FFFFFF"/>
                </a:solidFill>
              </a:rPr>
              <a:t>!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   … in order to create an art class that believes that </a:t>
            </a:r>
            <a:r>
              <a:rPr b="1" lang="en">
                <a:solidFill>
                  <a:schemeClr val="lt2"/>
                </a:solidFill>
              </a:rPr>
              <a:t>Black Lives Matter </a:t>
            </a:r>
            <a:r>
              <a:rPr lang="en">
                <a:solidFill>
                  <a:srgbClr val="FFFFFF"/>
                </a:solidFill>
              </a:rPr>
              <a:t>!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1400" y="967975"/>
            <a:ext cx="5029925" cy="335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211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What’s this Week about?</a:t>
            </a:r>
            <a:endParaRPr b="1"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4832000" y="513750"/>
            <a:ext cx="4175100" cy="41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It all started at one elementary school 3 years ago. Educators and community partners were set to celebrate their Black students and wear BLM shirts to school. Then some hateful person made a bomb threat to the school.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In solidarity, educators around Seattle organized around 3,000 educators to wear “Black Lives Matter,” shirts to school--many with many with“#SayHerName”--and teach lessons about institutional racism.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Now in 2020 school year, from February 1 - 9, thousands of schools across the United States will teach lessons about opposing racism, complex black identities, black history, and anti-racist movements for a nationally organized week of action.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/>
              <a:t>Topics this Week in Art Class:</a:t>
            </a:r>
            <a:endParaRPr b="1" sz="3600"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455450" y="1374000"/>
            <a:ext cx="7933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Char char="●"/>
            </a:pPr>
            <a:r>
              <a:rPr b="1" lang="en" sz="3000">
                <a:solidFill>
                  <a:srgbClr val="000000"/>
                </a:solidFill>
              </a:rPr>
              <a:t>Mon. Feb 3</a:t>
            </a:r>
            <a:r>
              <a:rPr lang="en" sz="3000">
                <a:solidFill>
                  <a:srgbClr val="000000"/>
                </a:solidFill>
              </a:rPr>
              <a:t>: Restorative Justice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Char char="●"/>
            </a:pPr>
            <a:r>
              <a:rPr b="1" lang="en" sz="3000">
                <a:solidFill>
                  <a:srgbClr val="000000"/>
                </a:solidFill>
              </a:rPr>
              <a:t>Tues. Feb 4</a:t>
            </a:r>
            <a:r>
              <a:rPr lang="en" sz="3000">
                <a:solidFill>
                  <a:srgbClr val="000000"/>
                </a:solidFill>
              </a:rPr>
              <a:t>: Black History and Activism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Char char="●"/>
            </a:pPr>
            <a:r>
              <a:rPr b="1" lang="en" sz="3000">
                <a:solidFill>
                  <a:srgbClr val="000000"/>
                </a:solidFill>
              </a:rPr>
              <a:t>Wed. Feb 5</a:t>
            </a:r>
            <a:r>
              <a:rPr lang="en" sz="3000">
                <a:solidFill>
                  <a:srgbClr val="000000"/>
                </a:solidFill>
              </a:rPr>
              <a:t>: No Art: Half-day of school 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Char char="●"/>
            </a:pPr>
            <a:r>
              <a:rPr b="1" lang="en" sz="3000">
                <a:solidFill>
                  <a:srgbClr val="000000"/>
                </a:solidFill>
              </a:rPr>
              <a:t>Thurs. Feb 6</a:t>
            </a:r>
            <a:r>
              <a:rPr lang="en" sz="3000">
                <a:solidFill>
                  <a:srgbClr val="000000"/>
                </a:solidFill>
              </a:rPr>
              <a:t>: Diverse Families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Char char="●"/>
            </a:pPr>
            <a:r>
              <a:rPr b="1" lang="en" sz="3000">
                <a:solidFill>
                  <a:srgbClr val="000000"/>
                </a:solidFill>
              </a:rPr>
              <a:t>Fri. Feb 7</a:t>
            </a:r>
            <a:r>
              <a:rPr lang="en" sz="3000">
                <a:solidFill>
                  <a:srgbClr val="000000"/>
                </a:solidFill>
              </a:rPr>
              <a:t>: Black Women Artists</a:t>
            </a:r>
            <a:endParaRPr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579450" y="349200"/>
            <a:ext cx="8342100" cy="155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What is Restorative Justice? 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92" name="Google Shape;92;p18"/>
          <p:cNvSpPr txBox="1"/>
          <p:nvPr>
            <p:ph idx="4294967295" type="body"/>
          </p:nvPr>
        </p:nvSpPr>
        <p:spPr>
          <a:xfrm>
            <a:off x="425250" y="1977050"/>
            <a:ext cx="8650500" cy="12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-"/>
            </a:pPr>
            <a:r>
              <a:rPr b="1" lang="en" sz="3000">
                <a:solidFill>
                  <a:srgbClr val="000000"/>
                </a:solidFill>
              </a:rPr>
              <a:t>RESTORE = repair, heal, make better </a:t>
            </a:r>
            <a:endParaRPr b="1" sz="3000">
              <a:solidFill>
                <a:srgbClr val="000000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-"/>
            </a:pPr>
            <a:r>
              <a:rPr b="1" lang="en" sz="3000">
                <a:solidFill>
                  <a:srgbClr val="000000"/>
                </a:solidFill>
              </a:rPr>
              <a:t>JUSTICE = fairness, equality, the right thing</a:t>
            </a:r>
            <a:endParaRPr b="1" sz="3000">
              <a:solidFill>
                <a:srgbClr val="000000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818400" y="3631125"/>
            <a:ext cx="7981200" cy="6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400">
                <a:latin typeface="Proxima Nova"/>
                <a:ea typeface="Proxima Nova"/>
                <a:cs typeface="Proxima Nova"/>
                <a:sym typeface="Proxima Nova"/>
              </a:rPr>
              <a:t>Not only saying sorry, but also trying to make it better.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5538275" y="308275"/>
            <a:ext cx="3408900" cy="402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Discussion</a:t>
            </a:r>
            <a:br>
              <a:rPr b="1" lang="en" sz="3000"/>
            </a:br>
            <a:endParaRPr b="1" sz="1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Initially the colors were </a:t>
            </a:r>
            <a:r>
              <a:rPr b="1" lang="en" sz="1800"/>
              <a:t>by</a:t>
            </a:r>
            <a:r>
              <a:rPr lang="en" sz="1800"/>
              <a:t>standers… w</a:t>
            </a:r>
            <a:r>
              <a:rPr lang="en" sz="1800"/>
              <a:t>hy did the colors decide to become </a:t>
            </a:r>
            <a:r>
              <a:rPr b="1" lang="en" sz="1800"/>
              <a:t>up</a:t>
            </a:r>
            <a:r>
              <a:rPr lang="en" sz="1800"/>
              <a:t>standers?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What would you have done if you have been one of the other colors?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What would you have said to Red?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Would you have invited Red to become your friend after everything had happened?</a:t>
            </a:r>
            <a:endParaRPr sz="1800"/>
          </a:p>
        </p:txBody>
      </p:sp>
      <p:sp>
        <p:nvSpPr>
          <p:cNvPr id="99" name="Google Shape;99;p19"/>
          <p:cNvSpPr txBox="1"/>
          <p:nvPr/>
        </p:nvSpPr>
        <p:spPr>
          <a:xfrm>
            <a:off x="5611875" y="4565200"/>
            <a:ext cx="1883100" cy="5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accent5"/>
                </a:solidFill>
                <a:hlinkClick r:id="rId3"/>
              </a:rPr>
              <a:t>https://www.youtube.com/watch?v=SbgsR0SP0y0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500" y="213012"/>
            <a:ext cx="5066925" cy="471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4036825" y="1066800"/>
            <a:ext cx="4787400" cy="98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Peace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Agreements</a:t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75" y="324113"/>
            <a:ext cx="3482600" cy="459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4196825" y="4074175"/>
            <a:ext cx="3667500" cy="7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Proxima Nova"/>
                <a:ea typeface="Proxima Nova"/>
                <a:cs typeface="Proxima Nova"/>
                <a:sym typeface="Proxima Nova"/>
              </a:rPr>
              <a:t>&lt; -- Example</a:t>
            </a:r>
            <a:endParaRPr sz="30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309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Rules to the </a:t>
            </a:r>
            <a:r>
              <a:rPr b="1" lang="en"/>
              <a:t>Peace-Maker Game</a:t>
            </a:r>
            <a:r>
              <a:rPr lang="en"/>
              <a:t>!</a:t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422475" y="1103850"/>
            <a:ext cx="8520600" cy="37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2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Everyone gets </a:t>
            </a:r>
            <a:r>
              <a:rPr b="1" lang="en" sz="1600">
                <a:solidFill>
                  <a:srgbClr val="000000"/>
                </a:solidFill>
              </a:rPr>
              <a:t>two</a:t>
            </a:r>
            <a:r>
              <a:rPr lang="en" sz="1600">
                <a:solidFill>
                  <a:srgbClr val="000000"/>
                </a:solidFill>
              </a:rPr>
              <a:t> pieces of candy. 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The candy must be </a:t>
            </a:r>
            <a:r>
              <a:rPr b="1" lang="en" sz="1600">
                <a:solidFill>
                  <a:srgbClr val="000000"/>
                </a:solidFill>
              </a:rPr>
              <a:t>still and quiet</a:t>
            </a:r>
            <a:r>
              <a:rPr lang="en" sz="1600">
                <a:solidFill>
                  <a:srgbClr val="000000"/>
                </a:solidFill>
              </a:rPr>
              <a:t> … no fussing or fiddling with the candy! 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This circle is a </a:t>
            </a:r>
            <a:r>
              <a:rPr b="1" lang="en" sz="1600">
                <a:solidFill>
                  <a:srgbClr val="000000"/>
                </a:solidFill>
              </a:rPr>
              <a:t>sacred place</a:t>
            </a:r>
            <a:r>
              <a:rPr lang="en" sz="1600">
                <a:solidFill>
                  <a:srgbClr val="000000"/>
                </a:solidFill>
              </a:rPr>
              <a:t> for our community, and student-created distractions are considered signs of disrespect for this process.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When it is your turn, you can either give a </a:t>
            </a:r>
            <a:r>
              <a:rPr b="1" lang="en" sz="1600">
                <a:solidFill>
                  <a:srgbClr val="000000"/>
                </a:solidFill>
              </a:rPr>
              <a:t>specific compliment</a:t>
            </a:r>
            <a:r>
              <a:rPr lang="en" sz="1600">
                <a:solidFill>
                  <a:srgbClr val="000000"/>
                </a:solidFill>
              </a:rPr>
              <a:t> to someone in the circle, or pass to keep your candy. 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In this game our focus is on </a:t>
            </a:r>
            <a:r>
              <a:rPr b="1" lang="en" sz="1600">
                <a:solidFill>
                  <a:srgbClr val="000000"/>
                </a:solidFill>
              </a:rPr>
              <a:t>current actions</a:t>
            </a:r>
            <a:r>
              <a:rPr lang="en" sz="1600">
                <a:solidFill>
                  <a:srgbClr val="000000"/>
                </a:solidFill>
              </a:rPr>
              <a:t>, those that have happened in the past week. 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When giving a compliment do so using </a:t>
            </a:r>
            <a:r>
              <a:rPr b="1" lang="en" sz="1600">
                <a:solidFill>
                  <a:srgbClr val="000000"/>
                </a:solidFill>
              </a:rPr>
              <a:t>specific language that describes actions.</a:t>
            </a:r>
            <a:endParaRPr b="1"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When giving a compliment, do your best to</a:t>
            </a:r>
            <a:r>
              <a:rPr b="1" lang="en" sz="1600">
                <a:solidFill>
                  <a:srgbClr val="000000"/>
                </a:solidFill>
              </a:rPr>
              <a:t> look the other person in the eyes.</a:t>
            </a:r>
            <a:r>
              <a:rPr lang="en" sz="1600">
                <a:solidFill>
                  <a:srgbClr val="000000"/>
                </a:solidFill>
              </a:rPr>
              <a:t> If this is too difficult, practice getting closer to this goal by looking at the other person’s forehead.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You may choose to </a:t>
            </a:r>
            <a:r>
              <a:rPr b="1" lang="en" sz="1600">
                <a:solidFill>
                  <a:srgbClr val="000000"/>
                </a:solidFill>
              </a:rPr>
              <a:t>pass</a:t>
            </a:r>
            <a:r>
              <a:rPr lang="en" sz="1600">
                <a:solidFill>
                  <a:srgbClr val="000000"/>
                </a:solidFill>
              </a:rPr>
              <a:t> when it’s your turn and keep your candy, though you may not re-claim your turn later.</a:t>
            </a:r>
            <a:endParaRPr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404050" y="395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2"/>
                </a:solidFill>
              </a:rPr>
              <a:t>Today we will:</a:t>
            </a:r>
            <a:endParaRPr b="1" sz="4800">
              <a:solidFill>
                <a:schemeClr val="lt2"/>
              </a:solidFill>
            </a:endParaRPr>
          </a:p>
        </p:txBody>
      </p:sp>
      <p:sp>
        <p:nvSpPr>
          <p:cNvPr id="119" name="Google Shape;119;p22"/>
          <p:cNvSpPr txBox="1"/>
          <p:nvPr>
            <p:ph type="title"/>
          </p:nvPr>
        </p:nvSpPr>
        <p:spPr>
          <a:xfrm>
            <a:off x="515300" y="1533150"/>
            <a:ext cx="8466900" cy="24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chemeClr val="lt1"/>
                </a:solidFill>
              </a:rPr>
              <a:t>Watch a short </a:t>
            </a:r>
            <a:r>
              <a:rPr lang="en">
                <a:solidFill>
                  <a:schemeClr val="lt2"/>
                </a:solidFill>
              </a:rPr>
              <a:t>video</a:t>
            </a:r>
            <a:r>
              <a:rPr lang="en">
                <a:solidFill>
                  <a:schemeClr val="lt1"/>
                </a:solidFill>
              </a:rPr>
              <a:t> about a kid</a:t>
            </a:r>
            <a:r>
              <a:rPr b="1" lang="en">
                <a:solidFill>
                  <a:schemeClr val="lt1"/>
                </a:solidFill>
              </a:rPr>
              <a:t> activist</a:t>
            </a:r>
            <a:endParaRPr b="1">
              <a:solidFill>
                <a:schemeClr val="lt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b="1" lang="en">
                <a:solidFill>
                  <a:srgbClr val="FFFFFF"/>
                </a:solidFill>
              </a:rPr>
              <a:t>Read books and discuss </a:t>
            </a:r>
            <a:r>
              <a:rPr b="1" lang="en">
                <a:solidFill>
                  <a:schemeClr val="lt2"/>
                </a:solidFill>
              </a:rPr>
              <a:t>Black History and </a:t>
            </a:r>
            <a:r>
              <a:rPr b="1" lang="en">
                <a:solidFill>
                  <a:schemeClr val="lt2"/>
                </a:solidFill>
              </a:rPr>
              <a:t>activism</a:t>
            </a:r>
            <a:r>
              <a:rPr lang="en">
                <a:solidFill>
                  <a:srgbClr val="FFFFFF"/>
                </a:solidFill>
              </a:rPr>
              <a:t> in small groups at our table.</a:t>
            </a:r>
            <a:endParaRPr b="1">
              <a:solidFill>
                <a:srgbClr val="FFFFFF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b="1" lang="en">
                <a:solidFill>
                  <a:schemeClr val="lt2"/>
                </a:solidFill>
              </a:rPr>
              <a:t>Write a letter</a:t>
            </a:r>
            <a:r>
              <a:rPr lang="en">
                <a:solidFill>
                  <a:srgbClr val="FFFFFF"/>
                </a:solidFill>
              </a:rPr>
              <a:t> and/or draw a picture to mail to our future Congressman.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   … in order to create a world that believes that </a:t>
            </a:r>
            <a:r>
              <a:rPr b="1" lang="en">
                <a:solidFill>
                  <a:schemeClr val="lt2"/>
                </a:solidFill>
              </a:rPr>
              <a:t>Black Lives Matter </a:t>
            </a:r>
            <a:r>
              <a:rPr lang="en">
                <a:solidFill>
                  <a:srgbClr val="FFFFFF"/>
                </a:solidFill>
              </a:rPr>
              <a:t>!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23"/>
          <p:cNvPicPr preferRelativeResize="0"/>
          <p:nvPr/>
        </p:nvPicPr>
        <p:blipFill rotWithShape="1">
          <a:blip r:embed="rId3">
            <a:alphaModFix/>
          </a:blip>
          <a:srcRect b="23901" l="0" r="0" t="33575"/>
          <a:stretch/>
        </p:blipFill>
        <p:spPr>
          <a:xfrm>
            <a:off x="182025" y="635125"/>
            <a:ext cx="8779949" cy="373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3729150" y="198875"/>
            <a:ext cx="338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Mari Copeny</a:t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3790700" y="872250"/>
            <a:ext cx="5041500" cy="33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12-year-old activist, philanthropist, and “future president” Mari Copeny is on the front lines helping kids to embrace their power through equal opportunity.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Flint Water Crisis - instead of feeling helpless Mari decided to use her voice to help out her community and to fight for the kids in Flint and she has not stopped since.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She has expanded her effort to help communities across the nation dealing with toxic water. </a:t>
            </a:r>
            <a:endParaRPr sz="2400">
              <a:solidFill>
                <a:srgbClr val="00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>
                <a:solidFill>
                  <a:srgbClr val="000000"/>
                </a:solidFill>
              </a:rPr>
              <a:t>Video Link (</a:t>
            </a:r>
            <a:r>
              <a:rPr lang="en" sz="1200">
                <a:solidFill>
                  <a:srgbClr val="000000"/>
                </a:solidFill>
              </a:rPr>
              <a:t>stop at 2 min 30 sec): </a:t>
            </a:r>
            <a:r>
              <a:rPr lang="en" sz="1100" u="sng">
                <a:solidFill>
                  <a:srgbClr val="000000"/>
                </a:solidFill>
                <a:hlinkClick r:id="rId3"/>
              </a:rPr>
              <a:t>https://www.youtube.com/watch?v=ML2dRP9i3FQ</a:t>
            </a:r>
            <a:endParaRPr sz="2400">
              <a:solidFill>
                <a:srgbClr val="000000"/>
              </a:solidFill>
            </a:endParaRPr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900" y="198875"/>
            <a:ext cx="3070650" cy="4612351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Book Time!</a:t>
            </a:r>
            <a:r>
              <a:rPr lang="en"/>
              <a:t> </a:t>
            </a:r>
            <a:endParaRPr/>
          </a:p>
        </p:txBody>
      </p:sp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378750" y="1158425"/>
            <a:ext cx="4275000" cy="34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Who stood out to you and why?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What </a:t>
            </a:r>
            <a:r>
              <a:rPr b="1" lang="en">
                <a:solidFill>
                  <a:srgbClr val="000000"/>
                </a:solidFill>
              </a:rPr>
              <a:t>issues or challenges</a:t>
            </a:r>
            <a:r>
              <a:rPr lang="en">
                <a:solidFill>
                  <a:srgbClr val="000000"/>
                </a:solidFill>
              </a:rPr>
              <a:t> were these young activists trying to fight, overcome or change?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en">
                <a:solidFill>
                  <a:srgbClr val="000000"/>
                </a:solidFill>
              </a:rPr>
              <a:t>How</a:t>
            </a:r>
            <a:r>
              <a:rPr lang="en">
                <a:solidFill>
                  <a:srgbClr val="000000"/>
                </a:solidFill>
              </a:rPr>
              <a:t> did they use to create change?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What are some of our own </a:t>
            </a:r>
            <a:r>
              <a:rPr b="1" lang="en">
                <a:solidFill>
                  <a:srgbClr val="000000"/>
                </a:solidFill>
              </a:rPr>
              <a:t>challenges in Baltimore</a:t>
            </a:r>
            <a:r>
              <a:rPr lang="en">
                <a:solidFill>
                  <a:srgbClr val="000000"/>
                </a:solidFill>
              </a:rPr>
              <a:t>?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How would we as artists create meaningful </a:t>
            </a:r>
            <a:r>
              <a:rPr b="1" lang="en">
                <a:solidFill>
                  <a:srgbClr val="000000"/>
                </a:solidFill>
              </a:rPr>
              <a:t>artwork</a:t>
            </a:r>
            <a:r>
              <a:rPr lang="en">
                <a:solidFill>
                  <a:srgbClr val="000000"/>
                </a:solidFill>
              </a:rPr>
              <a:t> to to fight, overcome or change our own challenges?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6925" y="207900"/>
            <a:ext cx="3989800" cy="474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344825"/>
            <a:ext cx="601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One type of Activism: Letter writing</a:t>
            </a:r>
            <a:endParaRPr b="1"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411300" y="1264325"/>
            <a:ext cx="5732700" cy="33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Our Congressperson, Elijah Cummings, passed away last October. Today, Tues, Feb. 4th is the day to vote in the primary! </a:t>
            </a:r>
            <a:br>
              <a:rPr lang="en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W</a:t>
            </a:r>
            <a:r>
              <a:rPr lang="en">
                <a:solidFill>
                  <a:srgbClr val="000000"/>
                </a:solidFill>
              </a:rPr>
              <a:t>hat qualities would you want in our new Congressperson? </a:t>
            </a:r>
            <a:br>
              <a:rPr lang="en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Let’s be activists! Either write a letter and/or draw a picture to Mari Copeny or your future congressperson about an issue that bothers you!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br>
              <a:rPr lang="en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525" y="1062250"/>
            <a:ext cx="2909423" cy="3766252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7" name="Google Shape;147;p26"/>
          <p:cNvSpPr txBox="1"/>
          <p:nvPr/>
        </p:nvSpPr>
        <p:spPr>
          <a:xfrm>
            <a:off x="3818850" y="4542875"/>
            <a:ext cx="49098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https://www.youtube.com/watch?v=4KIhWZl4k9U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404050" y="395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2"/>
                </a:solidFill>
              </a:rPr>
              <a:t>Today we will:</a:t>
            </a:r>
            <a:endParaRPr b="1" sz="4800">
              <a:solidFill>
                <a:schemeClr val="lt2"/>
              </a:solidFill>
            </a:endParaRPr>
          </a:p>
        </p:txBody>
      </p:sp>
      <p:sp>
        <p:nvSpPr>
          <p:cNvPr id="153" name="Google Shape;153;p27"/>
          <p:cNvSpPr txBox="1"/>
          <p:nvPr>
            <p:ph type="title"/>
          </p:nvPr>
        </p:nvSpPr>
        <p:spPr>
          <a:xfrm>
            <a:off x="515300" y="1392200"/>
            <a:ext cx="8466900" cy="26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rgbClr val="FFFFFF"/>
                </a:solidFill>
              </a:rPr>
              <a:t>Play a </a:t>
            </a:r>
            <a:r>
              <a:rPr b="1" lang="en">
                <a:solidFill>
                  <a:srgbClr val="FFFFFF"/>
                </a:solidFill>
              </a:rPr>
              <a:t>game</a:t>
            </a:r>
            <a:r>
              <a:rPr lang="en">
                <a:solidFill>
                  <a:srgbClr val="FFFFFF"/>
                </a:solidFill>
              </a:rPr>
              <a:t> to see what we think is a family</a:t>
            </a:r>
            <a:endParaRPr>
              <a:solidFill>
                <a:srgbClr val="FFFFFF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rgbClr val="FFFFFF"/>
                </a:solidFill>
              </a:rPr>
              <a:t>Read </a:t>
            </a:r>
            <a:r>
              <a:rPr lang="en" u="sng">
                <a:solidFill>
                  <a:srgbClr val="FFFFFF"/>
                </a:solidFill>
              </a:rPr>
              <a:t>The Family Book</a:t>
            </a:r>
            <a:r>
              <a:rPr lang="en">
                <a:solidFill>
                  <a:srgbClr val="FFFFFF"/>
                </a:solidFill>
              </a:rPr>
              <a:t> by Todd Parr</a:t>
            </a:r>
            <a:endParaRPr>
              <a:solidFill>
                <a:srgbClr val="FFFFFF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rgbClr val="FFFFFF"/>
                </a:solidFill>
              </a:rPr>
              <a:t>Go on a </a:t>
            </a:r>
            <a:r>
              <a:rPr b="1" lang="en">
                <a:solidFill>
                  <a:srgbClr val="FFFFFF"/>
                </a:solidFill>
              </a:rPr>
              <a:t>Family Scavenger Hunt</a:t>
            </a:r>
            <a:endParaRPr b="1">
              <a:solidFill>
                <a:srgbClr val="FFFFFF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b="1" lang="en">
                <a:solidFill>
                  <a:srgbClr val="FFFFFF"/>
                </a:solidFill>
              </a:rPr>
              <a:t>Draw a picture</a:t>
            </a:r>
            <a:r>
              <a:rPr lang="en">
                <a:solidFill>
                  <a:srgbClr val="FFFFFF"/>
                </a:solidFill>
              </a:rPr>
              <a:t> of your family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   … in order to create a community that believes that </a:t>
            </a:r>
            <a:r>
              <a:rPr b="1" lang="en">
                <a:solidFill>
                  <a:schemeClr val="lt2"/>
                </a:solidFill>
              </a:rPr>
              <a:t>Black Lives Matter </a:t>
            </a:r>
            <a:r>
              <a:rPr lang="en">
                <a:solidFill>
                  <a:srgbClr val="FFFFFF"/>
                </a:solidFill>
              </a:rPr>
              <a:t>!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510450" y="902350"/>
            <a:ext cx="8123100" cy="193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2"/>
                </a:solidFill>
              </a:rPr>
              <a:t>Game time!</a:t>
            </a:r>
            <a:r>
              <a:rPr b="1" lang="en" sz="4800"/>
              <a:t> </a:t>
            </a:r>
            <a:endParaRPr b="1"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Stand up every time you hear a description of a family.  </a:t>
            </a:r>
            <a:endParaRPr/>
          </a:p>
        </p:txBody>
      </p:sp>
      <p:pic>
        <p:nvPicPr>
          <p:cNvPr id="159" name="Google Shape;1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375" y="3107775"/>
            <a:ext cx="3437878" cy="193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/>
          <p:cNvPicPr preferRelativeResize="0"/>
          <p:nvPr/>
        </p:nvPicPr>
        <p:blipFill rotWithShape="1">
          <a:blip r:embed="rId4">
            <a:alphaModFix/>
          </a:blip>
          <a:srcRect b="9436" l="0" r="0" t="0"/>
          <a:stretch/>
        </p:blipFill>
        <p:spPr>
          <a:xfrm>
            <a:off x="3909650" y="3167863"/>
            <a:ext cx="2789275" cy="181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7684" y="3167875"/>
            <a:ext cx="2203917" cy="176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211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Family Book</a:t>
            </a:r>
            <a:endParaRPr/>
          </a:p>
        </p:txBody>
      </p:sp>
      <p:sp>
        <p:nvSpPr>
          <p:cNvPr id="167" name="Google Shape;167;p29"/>
          <p:cNvSpPr txBox="1"/>
          <p:nvPr/>
        </p:nvSpPr>
        <p:spPr>
          <a:xfrm>
            <a:off x="4408725" y="857225"/>
            <a:ext cx="4286400" cy="3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Char char="●"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What makes a family? What is unique about my family?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Char char="●"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What makes a family a type of community?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Char char="●"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How does having different kinds of families make our community richer?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Char char="●"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Why is it important to learn about different types of families?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50" y="906400"/>
            <a:ext cx="3907925" cy="390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Family Scavenger Hunt! </a:t>
            </a:r>
            <a:endParaRPr b="1"/>
          </a:p>
        </p:txBody>
      </p:sp>
      <p:sp>
        <p:nvSpPr>
          <p:cNvPr id="174" name="Google Shape;174;p30"/>
          <p:cNvSpPr txBox="1"/>
          <p:nvPr>
            <p:ph idx="1" type="body"/>
          </p:nvPr>
        </p:nvSpPr>
        <p:spPr>
          <a:xfrm>
            <a:off x="380425" y="1314275"/>
            <a:ext cx="4084200" cy="32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Each of you gets your own worksheet.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You all will get up out of your seats and talk to one another to find 10 **DIFFERENT** people in this class who have these families.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first person to give me their sheet completed, with all the answers correct, </a:t>
            </a:r>
            <a:r>
              <a:rPr lang="en" u="sng">
                <a:solidFill>
                  <a:srgbClr val="000000"/>
                </a:solidFill>
              </a:rPr>
              <a:t>without repeating a student</a:t>
            </a:r>
            <a:r>
              <a:rPr lang="en">
                <a:solidFill>
                  <a:srgbClr val="000000"/>
                </a:solidFill>
              </a:rPr>
              <a:t>, will get a prize!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3875" y="281650"/>
            <a:ext cx="4084251" cy="4673901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343700" y="174675"/>
            <a:ext cx="5797500" cy="7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Draw Your Family! </a:t>
            </a:r>
            <a:endParaRPr b="1" sz="3000"/>
          </a:p>
        </p:txBody>
      </p:sp>
      <p:sp>
        <p:nvSpPr>
          <p:cNvPr id="181" name="Google Shape;181;p31"/>
          <p:cNvSpPr txBox="1"/>
          <p:nvPr>
            <p:ph idx="4294967295" type="body"/>
          </p:nvPr>
        </p:nvSpPr>
        <p:spPr>
          <a:xfrm>
            <a:off x="429350" y="1027575"/>
            <a:ext cx="7875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en" sz="3000">
                <a:solidFill>
                  <a:srgbClr val="000000"/>
                </a:solidFill>
              </a:rPr>
              <a:t>You will get one quilt square.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en" sz="3000">
                <a:solidFill>
                  <a:srgbClr val="000000"/>
                </a:solidFill>
              </a:rPr>
              <a:t>Draw your family.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en" sz="3000">
                <a:solidFill>
                  <a:srgbClr val="000000"/>
                </a:solidFill>
              </a:rPr>
              <a:t>Try to include things that make your family </a:t>
            </a:r>
            <a:r>
              <a:rPr b="1" lang="en" sz="3000">
                <a:solidFill>
                  <a:srgbClr val="000000"/>
                </a:solidFill>
              </a:rPr>
              <a:t>unique, special, or diverse.</a:t>
            </a:r>
            <a:endParaRPr b="1" sz="3000">
              <a:solidFill>
                <a:srgbClr val="000000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en" sz="3000">
                <a:solidFill>
                  <a:srgbClr val="000000"/>
                </a:solidFill>
              </a:rPr>
              <a:t>Maybe include activities of what you do as a family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en" sz="3000">
                <a:solidFill>
                  <a:srgbClr val="000000"/>
                </a:solidFill>
              </a:rPr>
              <a:t>Use a variety of colors.</a:t>
            </a:r>
            <a:endParaRPr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/>
          <p:nvPr>
            <p:ph type="title"/>
          </p:nvPr>
        </p:nvSpPr>
        <p:spPr>
          <a:xfrm>
            <a:off x="404050" y="395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2"/>
                </a:solidFill>
              </a:rPr>
              <a:t>Today we will:</a:t>
            </a:r>
            <a:endParaRPr b="1" sz="4800">
              <a:solidFill>
                <a:schemeClr val="lt2"/>
              </a:solidFill>
            </a:endParaRPr>
          </a:p>
        </p:txBody>
      </p:sp>
      <p:sp>
        <p:nvSpPr>
          <p:cNvPr id="187" name="Google Shape;187;p32"/>
          <p:cNvSpPr txBox="1"/>
          <p:nvPr>
            <p:ph type="title"/>
          </p:nvPr>
        </p:nvSpPr>
        <p:spPr>
          <a:xfrm>
            <a:off x="515300" y="1533150"/>
            <a:ext cx="8466900" cy="24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rgbClr val="FFFFFF"/>
                </a:solidFill>
              </a:rPr>
              <a:t>Learn about </a:t>
            </a:r>
            <a:r>
              <a:rPr b="1" lang="en">
                <a:solidFill>
                  <a:schemeClr val="lt2"/>
                </a:solidFill>
              </a:rPr>
              <a:t>Faith Ringgold</a:t>
            </a:r>
            <a:r>
              <a:rPr lang="en">
                <a:solidFill>
                  <a:srgbClr val="FFFFFF"/>
                </a:solidFill>
              </a:rPr>
              <a:t>, a black woman artist</a:t>
            </a:r>
            <a:endParaRPr>
              <a:solidFill>
                <a:srgbClr val="FFFFFF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rgbClr val="FFFFFF"/>
                </a:solidFill>
              </a:rPr>
              <a:t>Read her book, </a:t>
            </a:r>
            <a:r>
              <a:rPr b="1" lang="en" u="sng">
                <a:solidFill>
                  <a:schemeClr val="lt2"/>
                </a:solidFill>
              </a:rPr>
              <a:t>Tar Beach</a:t>
            </a:r>
            <a:endParaRPr b="1" u="sng">
              <a:solidFill>
                <a:schemeClr val="lt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rgbClr val="FFFFFF"/>
                </a:solidFill>
              </a:rPr>
              <a:t>Add to our</a:t>
            </a:r>
            <a:r>
              <a:rPr lang="en">
                <a:solidFill>
                  <a:schemeClr val="lt2"/>
                </a:solidFill>
              </a:rPr>
              <a:t> </a:t>
            </a:r>
            <a:r>
              <a:rPr b="1" lang="en">
                <a:solidFill>
                  <a:schemeClr val="lt2"/>
                </a:solidFill>
              </a:rPr>
              <a:t>family pictures</a:t>
            </a:r>
            <a:r>
              <a:rPr b="1" lang="en">
                <a:solidFill>
                  <a:srgbClr val="FFFFFF"/>
                </a:solidFill>
              </a:rPr>
              <a:t> </a:t>
            </a:r>
            <a:r>
              <a:rPr lang="en">
                <a:solidFill>
                  <a:srgbClr val="FFFFFF"/>
                </a:solidFill>
              </a:rPr>
              <a:t>with </a:t>
            </a:r>
            <a:r>
              <a:rPr b="1" lang="en">
                <a:solidFill>
                  <a:srgbClr val="FFFFFF"/>
                </a:solidFill>
              </a:rPr>
              <a:t>fabric</a:t>
            </a:r>
            <a:r>
              <a:rPr lang="en">
                <a:solidFill>
                  <a:srgbClr val="FFFFFF"/>
                </a:solidFill>
              </a:rPr>
              <a:t> borders</a:t>
            </a:r>
            <a:endParaRPr>
              <a:solidFill>
                <a:srgbClr val="FFFFFF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AutoNum type="arabicPeriod"/>
            </a:pPr>
            <a:r>
              <a:rPr lang="en">
                <a:solidFill>
                  <a:srgbClr val="FFFFFF"/>
                </a:solidFill>
              </a:rPr>
              <a:t>Make another quilt square about </a:t>
            </a:r>
            <a:r>
              <a:rPr b="1" lang="en">
                <a:solidFill>
                  <a:srgbClr val="FFFFFF"/>
                </a:solidFill>
              </a:rPr>
              <a:t>US</a:t>
            </a:r>
            <a:r>
              <a:rPr lang="en">
                <a:solidFill>
                  <a:srgbClr val="FFFFFF"/>
                </a:solidFill>
              </a:rPr>
              <a:t>! </a:t>
            </a:r>
            <a:endParaRPr>
              <a:solidFill>
                <a:srgbClr val="FF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   … in order to create art that shows that </a:t>
            </a:r>
            <a:r>
              <a:rPr b="1" lang="en">
                <a:solidFill>
                  <a:schemeClr val="lt2"/>
                </a:solidFill>
              </a:rPr>
              <a:t>Black Lives Matter </a:t>
            </a:r>
            <a:r>
              <a:rPr lang="en">
                <a:solidFill>
                  <a:srgbClr val="FFFFFF"/>
                </a:solidFill>
              </a:rPr>
              <a:t>!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>
            <p:ph type="title"/>
          </p:nvPr>
        </p:nvSpPr>
        <p:spPr>
          <a:xfrm>
            <a:off x="311700" y="244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Faith Ringgold and her book, </a:t>
            </a:r>
            <a:r>
              <a:rPr b="1" lang="en" u="sng"/>
              <a:t>Tar Beach</a:t>
            </a:r>
            <a:endParaRPr b="1" u="sng"/>
          </a:p>
        </p:txBody>
      </p:sp>
      <p:sp>
        <p:nvSpPr>
          <p:cNvPr id="193" name="Google Shape;193;p33"/>
          <p:cNvSpPr txBox="1"/>
          <p:nvPr>
            <p:ph idx="1" type="body"/>
          </p:nvPr>
        </p:nvSpPr>
        <p:spPr>
          <a:xfrm>
            <a:off x="7128113" y="1414475"/>
            <a:ext cx="1926300" cy="20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https://www.youtube.com/watch?v=cU9MpcHfwiA</a:t>
            </a:r>
            <a:r>
              <a:rPr lang="en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(stop at 5:01”)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https://www.youtube.com/watch?v=h9RKJleFdBU</a:t>
            </a:r>
            <a:endParaRPr/>
          </a:p>
        </p:txBody>
      </p:sp>
      <p:pic>
        <p:nvPicPr>
          <p:cNvPr id="194" name="Google Shape;19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3750" y="1039999"/>
            <a:ext cx="2758524" cy="365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9875" y="1040000"/>
            <a:ext cx="3658500" cy="3658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type="title"/>
          </p:nvPr>
        </p:nvSpPr>
        <p:spPr>
          <a:xfrm>
            <a:off x="311700" y="445025"/>
            <a:ext cx="35184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Next Step!</a:t>
            </a:r>
            <a:endParaRPr b="1"/>
          </a:p>
        </p:txBody>
      </p:sp>
      <p:sp>
        <p:nvSpPr>
          <p:cNvPr id="201" name="Google Shape;201;p34"/>
          <p:cNvSpPr txBox="1"/>
          <p:nvPr>
            <p:ph idx="1" type="body"/>
          </p:nvPr>
        </p:nvSpPr>
        <p:spPr>
          <a:xfrm>
            <a:off x="311700" y="1152475"/>
            <a:ext cx="3897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Finish your family portrait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Add color!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Add detail!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Add what makes your family special!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Add fabric squares to the border of your quilt</a:t>
            </a:r>
            <a:br>
              <a:rPr lang="en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When you’re done you can: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Make another quilt square or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Coloring sheet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Clean Up: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https://www.youtube.com/watch?v=bXFjuymX4HI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02" name="Google Shape;20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6374" y="662850"/>
            <a:ext cx="4645150" cy="418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/>
              <a:t>Be The Teacher!</a:t>
            </a:r>
            <a:endParaRPr b="1" sz="3600"/>
          </a:p>
        </p:txBody>
      </p:sp>
      <p:sp>
        <p:nvSpPr>
          <p:cNvPr id="208" name="Google Shape;208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</a:rPr>
              <a:t>Write three key ideas</a:t>
            </a:r>
            <a:r>
              <a:rPr b="1" lang="en" sz="3000">
                <a:solidFill>
                  <a:srgbClr val="000000"/>
                </a:solidFill>
              </a:rPr>
              <a:t> they think everyone should have learned from this unit: </a:t>
            </a:r>
            <a:endParaRPr b="1"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0000"/>
                </a:solidFill>
              </a:rPr>
              <a:t>1.</a:t>
            </a:r>
            <a:endParaRPr b="1"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0000"/>
                </a:solidFill>
              </a:rPr>
              <a:t>2.</a:t>
            </a:r>
            <a:endParaRPr b="1"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3000">
                <a:solidFill>
                  <a:srgbClr val="000000"/>
                </a:solidFill>
              </a:rPr>
              <a:t>3</a:t>
            </a:r>
            <a:r>
              <a:rPr b="1" lang="en">
                <a:solidFill>
                  <a:srgbClr val="000000"/>
                </a:solidFill>
              </a:rPr>
              <a:t>.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